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2" r:id="rId6"/>
    <p:sldId id="279" r:id="rId7"/>
    <p:sldId id="386" r:id="rId8"/>
    <p:sldId id="387" r:id="rId9"/>
    <p:sldId id="342" r:id="rId10"/>
    <p:sldId id="349" r:id="rId11"/>
    <p:sldId id="337" r:id="rId12"/>
    <p:sldId id="338" r:id="rId13"/>
    <p:sldId id="380" r:id="rId14"/>
    <p:sldId id="382" r:id="rId15"/>
    <p:sldId id="368" r:id="rId16"/>
    <p:sldId id="353" r:id="rId17"/>
    <p:sldId id="388" r:id="rId18"/>
    <p:sldId id="379" r:id="rId19"/>
    <p:sldId id="383" r:id="rId20"/>
    <p:sldId id="351" r:id="rId21"/>
    <p:sldId id="348" r:id="rId22"/>
    <p:sldId id="347" r:id="rId23"/>
    <p:sldId id="378" r:id="rId24"/>
    <p:sldId id="384" r:id="rId25"/>
    <p:sldId id="344" r:id="rId26"/>
    <p:sldId id="350" r:id="rId27"/>
    <p:sldId id="376" r:id="rId28"/>
    <p:sldId id="377" r:id="rId29"/>
    <p:sldId id="366" r:id="rId30"/>
    <p:sldId id="369" r:id="rId31"/>
    <p:sldId id="370" r:id="rId32"/>
    <p:sldId id="389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1399cd9d1ef61b5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FF7"/>
    <a:srgbClr val="D2DEEF"/>
    <a:srgbClr val="0070C0"/>
    <a:srgbClr val="CDDFD1"/>
    <a:srgbClr val="009A39"/>
    <a:srgbClr val="A2C718"/>
    <a:srgbClr val="EC6C08"/>
    <a:srgbClr val="E9649E"/>
    <a:srgbClr val="FF9999"/>
    <a:srgbClr val="BC8B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82" autoAdjust="0"/>
    <p:restoredTop sz="95845" autoAdjust="0"/>
  </p:normalViewPr>
  <p:slideViewPr>
    <p:cSldViewPr snapToGrid="0">
      <p:cViewPr varScale="1">
        <p:scale>
          <a:sx n="96" d="100"/>
          <a:sy n="96" d="100"/>
        </p:scale>
        <p:origin x="32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7T14:41:27.3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0,'1658'0,"-1635"0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11:16:44.1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58,'14'0,"80"0,89-9,52-4,-1 1,-16 3,-8 2,-20 3,-25 1,-25 2,-37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11:16:46.7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1,'244'19,"193"15,46 2,-50-5,-103-8,-136-8,-106-6,-67-5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11:16:50.0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1 306,'14'0,"84"-15,92-13,27-2,-9 3,-35 7,-29 2,-10-5,10 1,3-5,10-2,-3 3,-14 6,-25 7,-33 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7T14:41:02.2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83,'57'-21,"-1"15,-1 1,107 7,-49 1,21 0,145-7,-205-9,-54 8,-1 1,35-2,693 4,-363 5,-305-2,90-3,-95-11,-53 8,0 1,29-1,226 6,-253-1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7T14:40:34.6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0,'1712'0,"-1689"0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7T14:40:35.5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84,'38'0,"0"-1,-1-1,54-12,-2-3,114-7,-100 13,-45 3,60 1,654 8,-755 0,-1 1,0 1,0 0,-1 1,29 11,30 7,-54-18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7T14:40:36.8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1,'1'3,"-1"-1,1 1,-1-1,1 1,0-1,0 1,0-1,0 1,0-1,1 0,-1 0,1 1,-1-1,1 0,0 0,0-1,0 1,0 0,0-1,0 1,1-1,-1 0,0 1,1-1,-1 0,1-1,-1 1,1 0,-1-1,1 1,0-1,3 0,14 3,1-2,0 0,24-3,-21 1,96-2,228 5,-205 25,-35-13,-66-8,49 2,384-8,-452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7T14:40:38.4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0 194,'53'1,"-11"0,-1-2,1-1,69-13,-76 6,1 0,-1 1,2 2,57-3,404 11,-472-4,-1-1,1-1,48-14,-42 9,60-8,-81 16,-1-1,1-1,-1 1,1-2,-1 0,16-8,10-4,-23 12,1 1,0 0,-1 0,1 2,0-1,25 3,-22-1,0 0,0-2,0 1,17-5,-11 0,0 2,0 1,29-1,-29 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7T14:40:54.1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64,'4'-1,"-1"0,0 0,0 0,0-1,0 1,0-1,0 0,-1 0,1 0,0 0,3-4,21-13,-5 13,0 1,0 1,1 1,0 0,0 2,-1 1,41 5,12-2,477-3,-517 2,58 10,-56-6,44 2,-51-7,-1 0,1 3,34 7,-31-5,64 4,9 2,-40-7,-54-5,0 0,-1 1,1 0,0 1,-1 1,0-1,1 2,12 5,-6-1,2 0,-1-1,1-1,25 4,-22-6,0 2,37 15,-45-14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7T14:40:55.0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32,'1'-2,"-1"1,1 0,-1 0,1-1,-1 1,1 0,0 0,0 0,-1 0,1 0,0 0,0 0,0 0,0 1,0-1,0 0,1 0,-1 1,0-1,0 1,0-1,1 1,-1-1,0 1,0 0,1 0,1-1,43-4,-41 5,433-3,-225 5,-189 0,1 1,0 1,-1 2,0 0,37 15,-29-10,1-1,38 6,95 17,-141-28,47 16,-53-14,0-1,0-1,1-1,26 3,2-7,-34-1,0 1,0 1,0 0,15 3,-11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7T14:41:28.8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0 149,'499'0,"-478"-1,0-1,36-8,-35 5,1 1,25-1,-23 3,45-10,-45 7,48-3,-8 7,-31 2,1-2,-1-1,0-2,65-16,-41 6,117-13,-99 17,-38 7,61 1,10 1,-86-3,-6-2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7T14:40:56.1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1,'968'0,"-943"2,0 0,0 2,0 1,28 10,-27-7,-1-2,1 0,47 2,175-9,-224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7T14:40:57.2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58,'18'-1,"0"-1,0-1,-1-1,1 0,22-9,-21 6,1 1,0 1,0 0,21 0,380 2,-206 6,-109-5,118 5,-149 10,-55-8,0-1,31 2,198-7,-226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7T14:41:43.3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0,'59'22,"41"6,-77-20,1 0,0-2,0-1,27 2,56 6,-68-6,48 1,703-7,-377-3,-388 0,-1 0,0-2,-1-1,1-1,37-14,-44 13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7T14:41:44.6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1,'969'0,"-802"14,-3 0,414-15,-554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7T14:41:45.9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74,'1437'0,"-1412"-2,0-1,0-1,0-2,34-11,29-6,-44 10,-26 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7T14:41:47.1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0,'2431'0,"-2408"0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7T14:41:48.6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1,'802'0,"-775"1,0 2,34 7,-32-4,48 2,12-8,-54-2,0 3,-1 0,49 9,-20 0,-1-4,1-2,86-6,-45 1,-80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27T14:41:49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86,'0'-2,"0"0,1 0,-1 0,0 0,1 0,-1 0,1 0,-1 0,1 0,0 0,0 1,0-1,0 0,0 1,0-1,0 0,1 1,-1 0,3-3,0 2,0-1,-1 1,1 0,0 0,0 1,1-1,-1 1,8-2,9 1,0 0,0 2,23 2,-20-1,919 1,-531-3,-391 0,-1-1,38-9,-36 6,0 1,28-2,-24 6,-2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11:16:40.6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1 259,'122'-32,"171"-21,46-2,-20 10,-52 12,-65 11,-39 10,-39 6,-30 5,-31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9C4B4-2A64-4CFD-8769-8DCB20E56533}" type="datetimeFigureOut">
              <a:rPr lang="zh-TW" altLang="en-US" smtClean="0"/>
              <a:t>2022/12/4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678D5-E48B-43AB-9846-C362988EA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51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CBF025-4CD8-C700-C119-50C1F7B0C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75E201A-91CE-C322-2290-F1D6AAAAE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0DFDAE-4833-871B-5F89-32C4FA3D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403D-936C-499F-8894-D307CB987C82}" type="datetimeFigureOut">
              <a:rPr lang="zh-TW" altLang="en-US" smtClean="0"/>
              <a:t>2022/12/4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13C0DD-C329-4AAF-FF54-A1030C3B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B4C2B6-A6B9-197F-CDBD-F22520659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42B2-6B51-4BA6-B36D-E6DEA42ED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1829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3E3718-4CB5-C136-A59E-E0E19FB1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C0528AF-4556-750D-1116-ABB016A59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059D4-B324-1349-2886-AAAA014C9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403D-936C-499F-8894-D307CB987C82}" type="datetimeFigureOut">
              <a:rPr lang="zh-TW" altLang="en-US" smtClean="0"/>
              <a:t>2022/12/4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C57394-1749-6438-8406-F7BD3E285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A42154-95C5-101A-7AD8-AEED500A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42B2-6B51-4BA6-B36D-E6DEA42ED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659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B83D399-6E27-43BA-E1D8-3A04B72E58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A12315C-AF78-1112-9739-918060D19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CD2700-D907-5854-AA1C-BD41337B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403D-936C-499F-8894-D307CB987C82}" type="datetimeFigureOut">
              <a:rPr lang="zh-TW" altLang="en-US" smtClean="0"/>
              <a:t>2022/12/4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D0F116-FC97-FEFB-594C-5F37D3305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5EDBD3-05E6-561F-5A0F-CB92703B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42B2-6B51-4BA6-B36D-E6DEA42ED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942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04F4CD-9AB3-3EA0-FC53-FE5CA005A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5801F5-A7A8-84E1-BAE1-7912A667B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074BED-D3CB-55E9-2706-988D663E9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403D-936C-499F-8894-D307CB987C82}" type="datetimeFigureOut">
              <a:rPr lang="zh-TW" altLang="en-US" smtClean="0"/>
              <a:t>2022/12/4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E5FA74-90E8-38D3-51BB-8885C6305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F72C7D-06DD-AE30-4A9E-1115B111F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42B2-6B51-4BA6-B36D-E6DEA42ED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3932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08DAEF-D2A9-EB14-DB79-CEC25F347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BEFDEE-6261-DA5B-A115-5EE7D3D7C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64D79B-617B-025A-63D8-A445FBF9F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403D-936C-499F-8894-D307CB987C82}" type="datetimeFigureOut">
              <a:rPr lang="zh-TW" altLang="en-US" smtClean="0"/>
              <a:t>2022/12/4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3CC7B5-A02A-26AC-3272-40A17DDDC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EA9308-DA0B-D686-A8AE-FD1A7B90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42B2-6B51-4BA6-B36D-E6DEA42ED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382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8616AD-B24E-56BD-CE15-8EE96ED8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B7247D-EA17-9EC4-771F-3AFC967B3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F0B177-1917-97C7-B2FF-DB8CC6184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EE6CF39-7440-D5D1-59F5-969D9878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403D-936C-499F-8894-D307CB987C82}" type="datetimeFigureOut">
              <a:rPr lang="zh-TW" altLang="en-US" smtClean="0"/>
              <a:t>2022/12/4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115B818-BC64-90FB-7833-40B41AFD4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821D4AD-A098-C794-7133-C600A51F2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42B2-6B51-4BA6-B36D-E6DEA42ED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787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A4A669-B83F-C584-F24F-503935E5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E817BD-E36F-39D9-4411-3F8A70A6B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E5AAA7B-762A-5BA0-61C9-D81078193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2B33AC0-D95D-A3C7-1FEE-059141DBD7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C824473-A07E-679E-3F61-43C73EC9B8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61C485A-660E-D0C3-A536-013AC697F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403D-936C-499F-8894-D307CB987C82}" type="datetimeFigureOut">
              <a:rPr lang="zh-TW" altLang="en-US" smtClean="0"/>
              <a:t>2022/12/4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D4B601-111D-D7FD-779E-5BF6EDA1C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93FF0E8-2E06-5F26-F8D7-77B66946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42B2-6B51-4BA6-B36D-E6DEA42ED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888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552BE0-1914-81D9-C999-6CBF9089A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DDAB4BC-4FE1-2BA8-CE76-AA0AE263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403D-936C-499F-8894-D307CB987C82}" type="datetimeFigureOut">
              <a:rPr lang="zh-TW" altLang="en-US" smtClean="0"/>
              <a:t>2022/12/4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EEB3433-F501-3C9E-200B-745C1626E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B6F24C8-18C9-9FA4-D79E-0990129D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42B2-6B51-4BA6-B36D-E6DEA42ED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2055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B19B629-6D2D-2850-8DC3-B4D7A520D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403D-936C-499F-8894-D307CB987C82}" type="datetimeFigureOut">
              <a:rPr lang="zh-TW" altLang="en-US" smtClean="0"/>
              <a:t>2022/12/4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C216AF7-7958-F83A-2BA4-66B447AA0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038D8F-0463-4EFA-86E0-74CE70BA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42B2-6B51-4BA6-B36D-E6DEA42ED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2389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EA7A7A-94BF-CA71-5C48-B9354EE76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E61224-09FA-EB23-2A7D-03F352F54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E06EEA1-A8D7-2EFA-CBF0-B55060717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07B13E-ED61-5C8B-5E41-819F35D6D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403D-936C-499F-8894-D307CB987C82}" type="datetimeFigureOut">
              <a:rPr lang="zh-TW" altLang="en-US" smtClean="0"/>
              <a:t>2022/12/4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77E3415-B875-9BA4-20F5-161D6A5F8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39D2CC7-2CDF-1597-37BA-717FFF946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42B2-6B51-4BA6-B36D-E6DEA42ED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04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0B76F0-DE0B-D6E3-1093-C7C3EFD0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5710D9C-062E-DBDB-2E15-F2F5BBA5F7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AD9C3C1-C790-E2CB-36A8-89A227C62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CD2528B-F362-CCF5-C31D-340A4E0A7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403D-936C-499F-8894-D307CB987C82}" type="datetimeFigureOut">
              <a:rPr lang="zh-TW" altLang="en-US" smtClean="0"/>
              <a:t>2022/12/4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66994D-70CC-C55E-6F92-26B708CF6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8E0667F-C00D-BEB6-9E73-1AA1774E5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42B2-6B51-4BA6-B36D-E6DEA42ED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40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924FCD8-04B5-D27A-6746-747E99ED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7F0F3F3-584A-F9D1-DA54-FC3C9EE32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34BE48-DAFE-2A2E-A203-E8A01D751F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C403D-936C-499F-8894-D307CB987C82}" type="datetimeFigureOut">
              <a:rPr lang="zh-TW" altLang="en-US" smtClean="0"/>
              <a:t>2022/12/4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F4E7A5-4305-EBBF-216F-8EAF0A5FF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152864-835E-33F8-5D17-672AE7CB4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B42B2-6B51-4BA6-B36D-E6DEA42ED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99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2.png"/><Relationship Id="rId18" Type="http://schemas.openxmlformats.org/officeDocument/2006/relationships/customXml" Target="../ink/ink7.xml"/><Relationship Id="rId3" Type="http://schemas.openxmlformats.org/officeDocument/2006/relationships/image" Target="../media/image6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customXml" Target="../ink/ink4.xml"/><Relationship Id="rId17" Type="http://schemas.openxmlformats.org/officeDocument/2006/relationships/image" Target="../media/image14.png"/><Relationship Id="rId2" Type="http://schemas.openxmlformats.org/officeDocument/2006/relationships/image" Target="../media/image5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10" Type="http://schemas.openxmlformats.org/officeDocument/2006/relationships/customXml" Target="../ink/ink3.xml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customXml" Target="../ink/ink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60.png"/><Relationship Id="rId3" Type="http://schemas.openxmlformats.org/officeDocument/2006/relationships/image" Target="../media/image32.png"/><Relationship Id="rId7" Type="http://schemas.openxmlformats.org/officeDocument/2006/relationships/image" Target="../media/image230.png"/><Relationship Id="rId12" Type="http://schemas.openxmlformats.org/officeDocument/2006/relationships/customXml" Target="../ink/ink1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250.png"/><Relationship Id="rId5" Type="http://schemas.openxmlformats.org/officeDocument/2006/relationships/image" Target="../media/image34.png"/><Relationship Id="rId10" Type="http://schemas.openxmlformats.org/officeDocument/2006/relationships/customXml" Target="../ink/ink11.xml"/><Relationship Id="rId4" Type="http://schemas.openxmlformats.org/officeDocument/2006/relationships/image" Target="../media/image33.png"/><Relationship Id="rId9" Type="http://schemas.openxmlformats.org/officeDocument/2006/relationships/image" Target="../media/image2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customXml" Target="../ink/ink1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380.png"/><Relationship Id="rId18" Type="http://schemas.openxmlformats.org/officeDocument/2006/relationships/customXml" Target="../ink/ink21.xml"/><Relationship Id="rId3" Type="http://schemas.openxmlformats.org/officeDocument/2006/relationships/image" Target="../media/image41.png"/><Relationship Id="rId7" Type="http://schemas.openxmlformats.org/officeDocument/2006/relationships/image" Target="../media/image350.png"/><Relationship Id="rId12" Type="http://schemas.openxmlformats.org/officeDocument/2006/relationships/customXml" Target="../ink/ink18.xml"/><Relationship Id="rId17" Type="http://schemas.openxmlformats.org/officeDocument/2006/relationships/image" Target="../media/image400.png"/><Relationship Id="rId2" Type="http://schemas.openxmlformats.org/officeDocument/2006/relationships/image" Target="../media/image40.png"/><Relationship Id="rId16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1" Type="http://schemas.openxmlformats.org/officeDocument/2006/relationships/image" Target="../media/image370.png"/><Relationship Id="rId5" Type="http://schemas.openxmlformats.org/officeDocument/2006/relationships/image" Target="../media/image340.png"/><Relationship Id="rId15" Type="http://schemas.openxmlformats.org/officeDocument/2006/relationships/image" Target="../media/image390.png"/><Relationship Id="rId10" Type="http://schemas.openxmlformats.org/officeDocument/2006/relationships/customXml" Target="../ink/ink17.xml"/><Relationship Id="rId19" Type="http://schemas.openxmlformats.org/officeDocument/2006/relationships/image" Target="../media/image410.png"/><Relationship Id="rId4" Type="http://schemas.openxmlformats.org/officeDocument/2006/relationships/customXml" Target="../ink/ink14.xml"/><Relationship Id="rId9" Type="http://schemas.openxmlformats.org/officeDocument/2006/relationships/image" Target="../media/image360.png"/><Relationship Id="rId14" Type="http://schemas.openxmlformats.org/officeDocument/2006/relationships/customXml" Target="../ink/ink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BC46C48-71C9-6D09-C80B-08A03DFD3EA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135347" y="496873"/>
            <a:ext cx="5856254" cy="1260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6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股票分析 網頁應用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FA32B027-9608-AC90-03A9-5EF8B9113406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909724" y="1965156"/>
            <a:ext cx="6601198" cy="327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指導老師</a:t>
            </a:r>
            <a:r>
              <a:rPr lang="en-US" altLang="zh-TW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TW" altLang="zh-TW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蔡奇偉</a:t>
            </a:r>
            <a:endParaRPr lang="en-US" altLang="zh-TW" sz="2400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成員</a:t>
            </a:r>
            <a:r>
              <a:rPr lang="en-US" altLang="zh-TW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資工四</a:t>
            </a:r>
            <a:r>
              <a:rPr lang="en-US" altLang="zh-TW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B</a:t>
            </a: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410817356	</a:t>
            </a: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陳則閔</a:t>
            </a:r>
            <a:endParaRPr lang="en-US" altLang="zh-TW" sz="2400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資工四</a:t>
            </a:r>
            <a:r>
              <a:rPr lang="en-US" altLang="zh-TW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B</a:t>
            </a: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410817542	</a:t>
            </a: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張雁筑</a:t>
            </a:r>
            <a:endParaRPr lang="en-US" altLang="zh-TW" sz="2400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資工四</a:t>
            </a:r>
            <a:r>
              <a:rPr lang="en-US" altLang="zh-TW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B</a:t>
            </a: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410821999	</a:t>
            </a: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温傑凱</a:t>
            </a:r>
            <a:endParaRPr lang="en-US" altLang="zh-TW" sz="2400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資工四</a:t>
            </a:r>
            <a:r>
              <a:rPr lang="en-US" altLang="zh-TW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B</a:t>
            </a: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410803234	</a:t>
            </a: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戴帆緯</a:t>
            </a:r>
            <a:endParaRPr lang="en-US" altLang="zh-TW" sz="2400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400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6" name="十字星 7">
            <a:extLst>
              <a:ext uri="{FF2B5EF4-FFF2-40B4-BE49-F238E27FC236}">
                <a16:creationId xmlns:a16="http://schemas.microsoft.com/office/drawing/2014/main" id="{3432623A-CFBB-3CD6-1745-8BE2C1F309BC}"/>
              </a:ext>
            </a:extLst>
          </p:cNvPr>
          <p:cNvSpPr/>
          <p:nvPr/>
        </p:nvSpPr>
        <p:spPr>
          <a:xfrm>
            <a:off x="11222355" y="1059180"/>
            <a:ext cx="133985" cy="26797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十字星 8">
            <a:extLst>
              <a:ext uri="{FF2B5EF4-FFF2-40B4-BE49-F238E27FC236}">
                <a16:creationId xmlns:a16="http://schemas.microsoft.com/office/drawing/2014/main" id="{73574931-B05C-5C12-AA00-1D1FF9159C00}"/>
              </a:ext>
            </a:extLst>
          </p:cNvPr>
          <p:cNvSpPr/>
          <p:nvPr/>
        </p:nvSpPr>
        <p:spPr>
          <a:xfrm>
            <a:off x="11356340" y="791210"/>
            <a:ext cx="133985" cy="26797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十字星 10">
            <a:extLst>
              <a:ext uri="{FF2B5EF4-FFF2-40B4-BE49-F238E27FC236}">
                <a16:creationId xmlns:a16="http://schemas.microsoft.com/office/drawing/2014/main" id="{03CFBCB0-734B-CC30-ED1B-5ACE32EB6DDD}"/>
              </a:ext>
            </a:extLst>
          </p:cNvPr>
          <p:cNvSpPr/>
          <p:nvPr/>
        </p:nvSpPr>
        <p:spPr>
          <a:xfrm>
            <a:off x="8130540" y="2292985"/>
            <a:ext cx="133985" cy="26797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十字星 11">
            <a:extLst>
              <a:ext uri="{FF2B5EF4-FFF2-40B4-BE49-F238E27FC236}">
                <a16:creationId xmlns:a16="http://schemas.microsoft.com/office/drawing/2014/main" id="{F0E0DA16-56AB-10E5-69A5-FD59847FD88C}"/>
              </a:ext>
            </a:extLst>
          </p:cNvPr>
          <p:cNvSpPr/>
          <p:nvPr/>
        </p:nvSpPr>
        <p:spPr>
          <a:xfrm>
            <a:off x="7884795" y="238760"/>
            <a:ext cx="133985" cy="26797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十字星 12">
            <a:extLst>
              <a:ext uri="{FF2B5EF4-FFF2-40B4-BE49-F238E27FC236}">
                <a16:creationId xmlns:a16="http://schemas.microsoft.com/office/drawing/2014/main" id="{DC515E3C-FB2C-0B65-98F6-3DFA18A52CB7}"/>
              </a:ext>
            </a:extLst>
          </p:cNvPr>
          <p:cNvSpPr/>
          <p:nvPr/>
        </p:nvSpPr>
        <p:spPr>
          <a:xfrm>
            <a:off x="2652485" y="3053291"/>
            <a:ext cx="133985" cy="26797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3">
            <a:extLst>
              <a:ext uri="{FF2B5EF4-FFF2-40B4-BE49-F238E27FC236}">
                <a16:creationId xmlns:a16="http://schemas.microsoft.com/office/drawing/2014/main" id="{C793ECA3-6508-DD4A-548F-415A5575B40D}"/>
              </a:ext>
            </a:extLst>
          </p:cNvPr>
          <p:cNvSpPr/>
          <p:nvPr/>
        </p:nvSpPr>
        <p:spPr>
          <a:xfrm>
            <a:off x="8018780" y="4436745"/>
            <a:ext cx="4172585" cy="242125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cd4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27">
            <a:extLst>
              <a:ext uri="{FF2B5EF4-FFF2-40B4-BE49-F238E27FC236}">
                <a16:creationId xmlns:a16="http://schemas.microsoft.com/office/drawing/2014/main" id="{17D277F4-189C-39A5-FA0E-D3B0611A9E02}"/>
              </a:ext>
            </a:extLst>
          </p:cNvPr>
          <p:cNvGrpSpPr/>
          <p:nvPr/>
        </p:nvGrpSpPr>
        <p:grpSpPr>
          <a:xfrm>
            <a:off x="953770" y="441960"/>
            <a:ext cx="1028065" cy="989330"/>
            <a:chOff x="1502" y="696"/>
            <a:chExt cx="1619" cy="1558"/>
          </a:xfrm>
        </p:grpSpPr>
        <p:grpSp>
          <p:nvGrpSpPr>
            <p:cNvPr id="13" name="组合 25">
              <a:extLst>
                <a:ext uri="{FF2B5EF4-FFF2-40B4-BE49-F238E27FC236}">
                  <a16:creationId xmlns:a16="http://schemas.microsoft.com/office/drawing/2014/main" id="{F0607B62-C086-05ED-A317-A2B332F51561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5" name="十字星 9">
                <a:extLst>
                  <a:ext uri="{FF2B5EF4-FFF2-40B4-BE49-F238E27FC236}">
                    <a16:creationId xmlns:a16="http://schemas.microsoft.com/office/drawing/2014/main" id="{4A483C40-B590-CC36-B147-26399CC1E7A1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20">
                <a:extLst>
                  <a:ext uri="{FF2B5EF4-FFF2-40B4-BE49-F238E27FC236}">
                    <a16:creationId xmlns:a16="http://schemas.microsoft.com/office/drawing/2014/main" id="{9670B2AC-0186-2FEF-41D5-AC7102AEDD51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23">
                <a:extLst>
                  <a:ext uri="{FF2B5EF4-FFF2-40B4-BE49-F238E27FC236}">
                    <a16:creationId xmlns:a16="http://schemas.microsoft.com/office/drawing/2014/main" id="{990D1DA8-3136-880E-E714-696ED254922B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24">
                <a:extLst>
                  <a:ext uri="{FF2B5EF4-FFF2-40B4-BE49-F238E27FC236}">
                    <a16:creationId xmlns:a16="http://schemas.microsoft.com/office/drawing/2014/main" id="{B9B3A397-091A-EDB0-F4B0-8A389D3738C6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4" name="曲线连接符 26">
              <a:extLst>
                <a:ext uri="{FF2B5EF4-FFF2-40B4-BE49-F238E27FC236}">
                  <a16:creationId xmlns:a16="http://schemas.microsoft.com/office/drawing/2014/main" id="{AF1A4FBE-64C3-1039-93DD-C913B75DA460}"/>
                </a:ext>
              </a:extLst>
            </p:cNvPr>
            <p:cNvCxnSpPr>
              <a:stCxn id="16" idx="2"/>
              <a:endCxn id="16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任意多边形 35">
            <a:extLst>
              <a:ext uri="{FF2B5EF4-FFF2-40B4-BE49-F238E27FC236}">
                <a16:creationId xmlns:a16="http://schemas.microsoft.com/office/drawing/2014/main" id="{B78984BC-9617-DCB1-9A5D-3D52CC23CCC4}"/>
              </a:ext>
            </a:extLst>
          </p:cNvPr>
          <p:cNvSpPr/>
          <p:nvPr/>
        </p:nvSpPr>
        <p:spPr>
          <a:xfrm>
            <a:off x="-741614" y="5014100"/>
            <a:ext cx="5520690" cy="197802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4667" h="1966">
                <a:moveTo>
                  <a:pt x="425" y="936"/>
                </a:moveTo>
                <a:cubicBezTo>
                  <a:pt x="420" y="910"/>
                  <a:pt x="418" y="879"/>
                  <a:pt x="418" y="854"/>
                </a:cubicBezTo>
                <a:cubicBezTo>
                  <a:pt x="405" y="515"/>
                  <a:pt x="780" y="242"/>
                  <a:pt x="1146" y="250"/>
                </a:cubicBezTo>
                <a:cubicBezTo>
                  <a:pt x="1280" y="248"/>
                  <a:pt x="1417" y="284"/>
                  <a:pt x="1515" y="333"/>
                </a:cubicBezTo>
                <a:cubicBezTo>
                  <a:pt x="1606" y="179"/>
                  <a:pt x="1823" y="76"/>
                  <a:pt x="2023" y="79"/>
                </a:cubicBezTo>
                <a:cubicBezTo>
                  <a:pt x="2179" y="76"/>
                  <a:pt x="2334" y="138"/>
                  <a:pt x="2426" y="216"/>
                </a:cubicBezTo>
                <a:cubicBezTo>
                  <a:pt x="2499" y="86"/>
                  <a:pt x="2680" y="-3"/>
                  <a:pt x="2848" y="0"/>
                </a:cubicBezTo>
                <a:cubicBezTo>
                  <a:pt x="2997" y="-4"/>
                  <a:pt x="3143" y="68"/>
                  <a:pt x="3217" y="148"/>
                </a:cubicBezTo>
                <a:lnTo>
                  <a:pt x="3217" y="148"/>
                </a:lnTo>
                <a:lnTo>
                  <a:pt x="3219" y="146"/>
                </a:lnTo>
                <a:lnTo>
                  <a:pt x="3221" y="145"/>
                </a:lnTo>
                <a:lnTo>
                  <a:pt x="3218" y="149"/>
                </a:lnTo>
                <a:lnTo>
                  <a:pt x="3218" y="149"/>
                </a:lnTo>
                <a:lnTo>
                  <a:pt x="3222" y="154"/>
                </a:lnTo>
                <a:cubicBezTo>
                  <a:pt x="3315" y="59"/>
                  <a:pt x="3476" y="-1"/>
                  <a:pt x="3622" y="1"/>
                </a:cubicBezTo>
                <a:cubicBezTo>
                  <a:pt x="3882" y="-6"/>
                  <a:pt x="4103" y="172"/>
                  <a:pt x="4138" y="357"/>
                </a:cubicBezTo>
                <a:lnTo>
                  <a:pt x="4139" y="358"/>
                </a:lnTo>
                <a:lnTo>
                  <a:pt x="4138" y="348"/>
                </a:lnTo>
                <a:cubicBezTo>
                  <a:pt x="4139" y="351"/>
                  <a:pt x="4140" y="358"/>
                  <a:pt x="4140" y="358"/>
                </a:cubicBezTo>
                <a:cubicBezTo>
                  <a:pt x="4383" y="406"/>
                  <a:pt x="4569" y="618"/>
                  <a:pt x="4562" y="819"/>
                </a:cubicBezTo>
                <a:cubicBezTo>
                  <a:pt x="4562" y="885"/>
                  <a:pt x="4543" y="955"/>
                  <a:pt x="4515" y="1007"/>
                </a:cubicBezTo>
                <a:cubicBezTo>
                  <a:pt x="4611" y="1107"/>
                  <a:pt x="4668" y="1251"/>
                  <a:pt x="4666" y="1377"/>
                </a:cubicBezTo>
                <a:cubicBezTo>
                  <a:pt x="4679" y="1665"/>
                  <a:pt x="4393" y="1916"/>
                  <a:pt x="4109" y="1966"/>
                </a:cubicBezTo>
                <a:lnTo>
                  <a:pt x="106" y="1966"/>
                </a:lnTo>
                <a:lnTo>
                  <a:pt x="105" y="1957"/>
                </a:lnTo>
                <a:lnTo>
                  <a:pt x="105" y="1947"/>
                </a:lnTo>
                <a:lnTo>
                  <a:pt x="105" y="1937"/>
                </a:lnTo>
                <a:cubicBezTo>
                  <a:pt x="102" y="1835"/>
                  <a:pt x="160" y="1733"/>
                  <a:pt x="232" y="1671"/>
                </a:cubicBezTo>
                <a:cubicBezTo>
                  <a:pt x="91" y="1606"/>
                  <a:pt x="-3" y="1464"/>
                  <a:pt x="0" y="1334"/>
                </a:cubicBezTo>
                <a:cubicBezTo>
                  <a:pt x="-7" y="1128"/>
                  <a:pt x="205" y="958"/>
                  <a:pt x="420" y="945"/>
                </a:cubicBezTo>
                <a:lnTo>
                  <a:pt x="425" y="9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0" name="组合 36">
            <a:extLst>
              <a:ext uri="{FF2B5EF4-FFF2-40B4-BE49-F238E27FC236}">
                <a16:creationId xmlns:a16="http://schemas.microsoft.com/office/drawing/2014/main" id="{3FB09C5B-0DF6-40DC-0544-3B8FE29935AE}"/>
              </a:ext>
            </a:extLst>
          </p:cNvPr>
          <p:cNvGrpSpPr/>
          <p:nvPr/>
        </p:nvGrpSpPr>
        <p:grpSpPr>
          <a:xfrm rot="19920000">
            <a:off x="1583034" y="4483523"/>
            <a:ext cx="1028065" cy="989330"/>
            <a:chOff x="1502" y="696"/>
            <a:chExt cx="1619" cy="1558"/>
          </a:xfrm>
        </p:grpSpPr>
        <p:grpSp>
          <p:nvGrpSpPr>
            <p:cNvPr id="21" name="组合 37">
              <a:extLst>
                <a:ext uri="{FF2B5EF4-FFF2-40B4-BE49-F238E27FC236}">
                  <a16:creationId xmlns:a16="http://schemas.microsoft.com/office/drawing/2014/main" id="{CCB57C60-EF26-C5FB-7D0F-F3E0B457C404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3" name="十字星 38">
                <a:extLst>
                  <a:ext uri="{FF2B5EF4-FFF2-40B4-BE49-F238E27FC236}">
                    <a16:creationId xmlns:a16="http://schemas.microsoft.com/office/drawing/2014/main" id="{685276F6-8967-3231-9532-1AD7AE70D622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39">
                <a:extLst>
                  <a:ext uri="{FF2B5EF4-FFF2-40B4-BE49-F238E27FC236}">
                    <a16:creationId xmlns:a16="http://schemas.microsoft.com/office/drawing/2014/main" id="{BC495E70-290F-48A4-8DA1-AF8E66648B07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40">
                <a:extLst>
                  <a:ext uri="{FF2B5EF4-FFF2-40B4-BE49-F238E27FC236}">
                    <a16:creationId xmlns:a16="http://schemas.microsoft.com/office/drawing/2014/main" id="{2B3AC880-FF82-4982-DDA0-D2ADC1F658C5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41">
                <a:extLst>
                  <a:ext uri="{FF2B5EF4-FFF2-40B4-BE49-F238E27FC236}">
                    <a16:creationId xmlns:a16="http://schemas.microsoft.com/office/drawing/2014/main" id="{E5163F78-BAAF-E9E8-E305-DD6C716FD872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2" name="曲线连接符 42">
              <a:extLst>
                <a:ext uri="{FF2B5EF4-FFF2-40B4-BE49-F238E27FC236}">
                  <a16:creationId xmlns:a16="http://schemas.microsoft.com/office/drawing/2014/main" id="{A07782ED-2C3F-20F2-4B2F-897027ABD2A2}"/>
                </a:ext>
              </a:extLst>
            </p:cNvPr>
            <p:cNvCxnSpPr>
              <a:stCxn id="24" idx="2"/>
              <a:endCxn id="24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任意多边形 43">
            <a:extLst>
              <a:ext uri="{FF2B5EF4-FFF2-40B4-BE49-F238E27FC236}">
                <a16:creationId xmlns:a16="http://schemas.microsoft.com/office/drawing/2014/main" id="{85AB05C4-3BA0-88D5-39E6-AD231F71D52A}"/>
              </a:ext>
            </a:extLst>
          </p:cNvPr>
          <p:cNvSpPr/>
          <p:nvPr/>
        </p:nvSpPr>
        <p:spPr>
          <a:xfrm>
            <a:off x="-491293" y="4998252"/>
            <a:ext cx="4359910" cy="203771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4667" h="1966">
                <a:moveTo>
                  <a:pt x="425" y="936"/>
                </a:moveTo>
                <a:cubicBezTo>
                  <a:pt x="420" y="910"/>
                  <a:pt x="418" y="879"/>
                  <a:pt x="418" y="854"/>
                </a:cubicBezTo>
                <a:cubicBezTo>
                  <a:pt x="405" y="515"/>
                  <a:pt x="780" y="242"/>
                  <a:pt x="1146" y="250"/>
                </a:cubicBezTo>
                <a:cubicBezTo>
                  <a:pt x="1280" y="248"/>
                  <a:pt x="1417" y="284"/>
                  <a:pt x="1515" y="333"/>
                </a:cubicBezTo>
                <a:cubicBezTo>
                  <a:pt x="1606" y="179"/>
                  <a:pt x="1823" y="76"/>
                  <a:pt x="2023" y="79"/>
                </a:cubicBezTo>
                <a:cubicBezTo>
                  <a:pt x="2179" y="76"/>
                  <a:pt x="2334" y="138"/>
                  <a:pt x="2426" y="216"/>
                </a:cubicBezTo>
                <a:cubicBezTo>
                  <a:pt x="2499" y="86"/>
                  <a:pt x="2680" y="-3"/>
                  <a:pt x="2848" y="0"/>
                </a:cubicBezTo>
                <a:cubicBezTo>
                  <a:pt x="2997" y="-4"/>
                  <a:pt x="3143" y="68"/>
                  <a:pt x="3217" y="148"/>
                </a:cubicBezTo>
                <a:lnTo>
                  <a:pt x="3217" y="148"/>
                </a:lnTo>
                <a:lnTo>
                  <a:pt x="3219" y="146"/>
                </a:lnTo>
                <a:lnTo>
                  <a:pt x="3221" y="145"/>
                </a:lnTo>
                <a:lnTo>
                  <a:pt x="3218" y="149"/>
                </a:lnTo>
                <a:lnTo>
                  <a:pt x="3218" y="149"/>
                </a:lnTo>
                <a:lnTo>
                  <a:pt x="3222" y="154"/>
                </a:lnTo>
                <a:cubicBezTo>
                  <a:pt x="3315" y="59"/>
                  <a:pt x="3476" y="-1"/>
                  <a:pt x="3622" y="1"/>
                </a:cubicBezTo>
                <a:cubicBezTo>
                  <a:pt x="3882" y="-6"/>
                  <a:pt x="4103" y="172"/>
                  <a:pt x="4138" y="357"/>
                </a:cubicBezTo>
                <a:lnTo>
                  <a:pt x="4139" y="358"/>
                </a:lnTo>
                <a:lnTo>
                  <a:pt x="4138" y="348"/>
                </a:lnTo>
                <a:cubicBezTo>
                  <a:pt x="4139" y="351"/>
                  <a:pt x="4140" y="358"/>
                  <a:pt x="4140" y="358"/>
                </a:cubicBezTo>
                <a:cubicBezTo>
                  <a:pt x="4383" y="406"/>
                  <a:pt x="4569" y="618"/>
                  <a:pt x="4562" y="819"/>
                </a:cubicBezTo>
                <a:cubicBezTo>
                  <a:pt x="4562" y="885"/>
                  <a:pt x="4543" y="955"/>
                  <a:pt x="4515" y="1007"/>
                </a:cubicBezTo>
                <a:cubicBezTo>
                  <a:pt x="4611" y="1107"/>
                  <a:pt x="4668" y="1251"/>
                  <a:pt x="4666" y="1377"/>
                </a:cubicBezTo>
                <a:cubicBezTo>
                  <a:pt x="4679" y="1665"/>
                  <a:pt x="4393" y="1916"/>
                  <a:pt x="4109" y="1966"/>
                </a:cubicBezTo>
                <a:lnTo>
                  <a:pt x="106" y="1966"/>
                </a:lnTo>
                <a:lnTo>
                  <a:pt x="105" y="1957"/>
                </a:lnTo>
                <a:lnTo>
                  <a:pt x="105" y="1947"/>
                </a:lnTo>
                <a:lnTo>
                  <a:pt x="105" y="1937"/>
                </a:lnTo>
                <a:cubicBezTo>
                  <a:pt x="102" y="1835"/>
                  <a:pt x="160" y="1733"/>
                  <a:pt x="232" y="1671"/>
                </a:cubicBezTo>
                <a:cubicBezTo>
                  <a:pt x="91" y="1606"/>
                  <a:pt x="-3" y="1464"/>
                  <a:pt x="0" y="1334"/>
                </a:cubicBezTo>
                <a:cubicBezTo>
                  <a:pt x="-7" y="1128"/>
                  <a:pt x="205" y="958"/>
                  <a:pt x="420" y="945"/>
                </a:cubicBezTo>
                <a:lnTo>
                  <a:pt x="425" y="936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十字星 44">
            <a:extLst>
              <a:ext uri="{FF2B5EF4-FFF2-40B4-BE49-F238E27FC236}">
                <a16:creationId xmlns:a16="http://schemas.microsoft.com/office/drawing/2014/main" id="{B75AB9DA-B7FC-C83B-3707-1A2780DD155D}"/>
              </a:ext>
            </a:extLst>
          </p:cNvPr>
          <p:cNvSpPr/>
          <p:nvPr/>
        </p:nvSpPr>
        <p:spPr>
          <a:xfrm>
            <a:off x="1104721" y="4528211"/>
            <a:ext cx="133985" cy="26797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十字星 45">
            <a:extLst>
              <a:ext uri="{FF2B5EF4-FFF2-40B4-BE49-F238E27FC236}">
                <a16:creationId xmlns:a16="http://schemas.microsoft.com/office/drawing/2014/main" id="{798D7223-348A-A051-A1B5-182A559C9B81}"/>
              </a:ext>
            </a:extLst>
          </p:cNvPr>
          <p:cNvSpPr/>
          <p:nvPr/>
        </p:nvSpPr>
        <p:spPr>
          <a:xfrm>
            <a:off x="6063474" y="5273254"/>
            <a:ext cx="278787" cy="26797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46">
            <a:extLst>
              <a:ext uri="{FF2B5EF4-FFF2-40B4-BE49-F238E27FC236}">
                <a16:creationId xmlns:a16="http://schemas.microsoft.com/office/drawing/2014/main" id="{4304962E-BF97-4696-333F-BA0ADA125DA2}"/>
              </a:ext>
            </a:extLst>
          </p:cNvPr>
          <p:cNvGrpSpPr/>
          <p:nvPr/>
        </p:nvGrpSpPr>
        <p:grpSpPr>
          <a:xfrm rot="20700000">
            <a:off x="10268585" y="3874135"/>
            <a:ext cx="1028065" cy="989330"/>
            <a:chOff x="1502" y="696"/>
            <a:chExt cx="1619" cy="1558"/>
          </a:xfrm>
        </p:grpSpPr>
        <p:grpSp>
          <p:nvGrpSpPr>
            <p:cNvPr id="31" name="组合 47">
              <a:extLst>
                <a:ext uri="{FF2B5EF4-FFF2-40B4-BE49-F238E27FC236}">
                  <a16:creationId xmlns:a16="http://schemas.microsoft.com/office/drawing/2014/main" id="{CC42FC04-AC39-7D70-6B8D-0401F286154C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33" name="十字星 48">
                <a:extLst>
                  <a:ext uri="{FF2B5EF4-FFF2-40B4-BE49-F238E27FC236}">
                    <a16:creationId xmlns:a16="http://schemas.microsoft.com/office/drawing/2014/main" id="{FC542206-93F7-3BBF-19D2-EC5C31FCCEA5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49">
                <a:extLst>
                  <a:ext uri="{FF2B5EF4-FFF2-40B4-BE49-F238E27FC236}">
                    <a16:creationId xmlns:a16="http://schemas.microsoft.com/office/drawing/2014/main" id="{07F86314-7962-BF26-4598-03D5F0450335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50">
                <a:extLst>
                  <a:ext uri="{FF2B5EF4-FFF2-40B4-BE49-F238E27FC236}">
                    <a16:creationId xmlns:a16="http://schemas.microsoft.com/office/drawing/2014/main" id="{855DA461-9954-2F2F-3DF0-AD9BCCF3AF85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51">
                <a:extLst>
                  <a:ext uri="{FF2B5EF4-FFF2-40B4-BE49-F238E27FC236}">
                    <a16:creationId xmlns:a16="http://schemas.microsoft.com/office/drawing/2014/main" id="{253CDF3A-E153-4112-C11A-0DAD51D9ADF8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2" name="曲线连接符 52">
              <a:extLst>
                <a:ext uri="{FF2B5EF4-FFF2-40B4-BE49-F238E27FC236}">
                  <a16:creationId xmlns:a16="http://schemas.microsoft.com/office/drawing/2014/main" id="{60E47F87-3CC2-59DD-7365-18357297BA13}"/>
                </a:ext>
              </a:extLst>
            </p:cNvPr>
            <p:cNvCxnSpPr>
              <a:stCxn id="34" idx="2"/>
              <a:endCxn id="34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任意多边形 53">
            <a:extLst>
              <a:ext uri="{FF2B5EF4-FFF2-40B4-BE49-F238E27FC236}">
                <a16:creationId xmlns:a16="http://schemas.microsoft.com/office/drawing/2014/main" id="{477385F6-6A48-6D73-8F81-31565753180C}"/>
              </a:ext>
            </a:extLst>
          </p:cNvPr>
          <p:cNvSpPr/>
          <p:nvPr/>
        </p:nvSpPr>
        <p:spPr>
          <a:xfrm>
            <a:off x="8518525" y="4436745"/>
            <a:ext cx="4173220" cy="2421890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椭圆 61">
            <a:extLst>
              <a:ext uri="{FF2B5EF4-FFF2-40B4-BE49-F238E27FC236}">
                <a16:creationId xmlns:a16="http://schemas.microsoft.com/office/drawing/2014/main" id="{E31A1EB4-BF03-A2F8-0A7E-5143F94DF70B}"/>
              </a:ext>
            </a:extLst>
          </p:cNvPr>
          <p:cNvSpPr/>
          <p:nvPr/>
        </p:nvSpPr>
        <p:spPr>
          <a:xfrm>
            <a:off x="10019665" y="441960"/>
            <a:ext cx="139065" cy="1314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62">
            <a:extLst>
              <a:ext uri="{FF2B5EF4-FFF2-40B4-BE49-F238E27FC236}">
                <a16:creationId xmlns:a16="http://schemas.microsoft.com/office/drawing/2014/main" id="{6DFF3CBF-9A25-7188-D389-81B86FBCB4E1}"/>
              </a:ext>
            </a:extLst>
          </p:cNvPr>
          <p:cNvSpPr/>
          <p:nvPr/>
        </p:nvSpPr>
        <p:spPr>
          <a:xfrm>
            <a:off x="11835130" y="3083560"/>
            <a:ext cx="170815" cy="177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63">
            <a:extLst>
              <a:ext uri="{FF2B5EF4-FFF2-40B4-BE49-F238E27FC236}">
                <a16:creationId xmlns:a16="http://schemas.microsoft.com/office/drawing/2014/main" id="{24B3C608-0F27-9958-57CC-2FE679ABAD72}"/>
              </a:ext>
            </a:extLst>
          </p:cNvPr>
          <p:cNvSpPr/>
          <p:nvPr/>
        </p:nvSpPr>
        <p:spPr>
          <a:xfrm>
            <a:off x="7359015" y="6501765"/>
            <a:ext cx="170815" cy="177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64">
            <a:extLst>
              <a:ext uri="{FF2B5EF4-FFF2-40B4-BE49-F238E27FC236}">
                <a16:creationId xmlns:a16="http://schemas.microsoft.com/office/drawing/2014/main" id="{B08BB191-09D4-C092-FF82-796AB258CCED}"/>
              </a:ext>
            </a:extLst>
          </p:cNvPr>
          <p:cNvSpPr/>
          <p:nvPr/>
        </p:nvSpPr>
        <p:spPr>
          <a:xfrm>
            <a:off x="2786470" y="747395"/>
            <a:ext cx="170815" cy="177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927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660142" y="798278"/>
            <a:ext cx="203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我們發現</a:t>
            </a:r>
          </a:p>
        </p:txBody>
      </p:sp>
      <p:sp>
        <p:nvSpPr>
          <p:cNvPr id="3" name="文本框 7">
            <a:extLst>
              <a:ext uri="{FF2B5EF4-FFF2-40B4-BE49-F238E27FC236}">
                <a16:creationId xmlns:a16="http://schemas.microsoft.com/office/drawing/2014/main" id="{391FA331-43B8-1676-33DC-0EA23E07C842}"/>
              </a:ext>
            </a:extLst>
          </p:cNvPr>
          <p:cNvSpPr txBox="1"/>
          <p:nvPr/>
        </p:nvSpPr>
        <p:spPr>
          <a:xfrm>
            <a:off x="1757440" y="2460851"/>
            <a:ext cx="92624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以所有股票比對 前幾名的資料來看</a:t>
            </a: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相同類別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的股票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不管是相差幾天 都是較常出現在排行榜上的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91897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41020" y="410937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258810" y="785512"/>
            <a:ext cx="203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所有股票比對</a:t>
            </a:r>
          </a:p>
        </p:txBody>
      </p:sp>
      <p:sp>
        <p:nvSpPr>
          <p:cNvPr id="4" name="文本框 7">
            <a:extLst>
              <a:ext uri="{FF2B5EF4-FFF2-40B4-BE49-F238E27FC236}">
                <a16:creationId xmlns:a16="http://schemas.microsoft.com/office/drawing/2014/main" id="{ED604504-0AE7-A511-BD58-19CE7DA6A230}"/>
              </a:ext>
            </a:extLst>
          </p:cNvPr>
          <p:cNvSpPr txBox="1"/>
          <p:nvPr/>
        </p:nvSpPr>
        <p:spPr>
          <a:xfrm>
            <a:off x="2749748" y="851794"/>
            <a:ext cx="7924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近五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(2018-01-01~2022-10-01)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第一名 跟著漲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0C63B7B4-E3C5-0EEC-53E9-8DDA7D1BA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73" y="1468582"/>
            <a:ext cx="5207563" cy="2845993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98D7E31C-6741-7965-F6DA-3F673961B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746" y="1455180"/>
            <a:ext cx="5207563" cy="2859395"/>
          </a:xfrm>
          <a:prstGeom prst="rect">
            <a:avLst/>
          </a:prstGeom>
        </p:spPr>
      </p:pic>
      <p:sp>
        <p:nvSpPr>
          <p:cNvPr id="40" name="文本框 7">
            <a:extLst>
              <a:ext uri="{FF2B5EF4-FFF2-40B4-BE49-F238E27FC236}">
                <a16:creationId xmlns:a16="http://schemas.microsoft.com/office/drawing/2014/main" id="{304A5361-D94E-FF7F-AF15-8D9E6C563AD5}"/>
              </a:ext>
            </a:extLst>
          </p:cNvPr>
          <p:cNvSpPr txBox="1"/>
          <p:nvPr/>
        </p:nvSpPr>
        <p:spPr>
          <a:xfrm>
            <a:off x="5384810" y="4443270"/>
            <a:ext cx="20317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天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47% </a:t>
            </a:r>
          </a:p>
          <a:p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天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50%</a:t>
            </a:r>
          </a:p>
          <a:p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天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51%</a:t>
            </a:r>
          </a:p>
          <a:p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天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47%</a:t>
            </a:r>
          </a:p>
          <a:p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天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52%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文本框 7">
            <a:extLst>
              <a:ext uri="{FF2B5EF4-FFF2-40B4-BE49-F238E27FC236}">
                <a16:creationId xmlns:a16="http://schemas.microsoft.com/office/drawing/2014/main" id="{F24C3E66-33D0-38EC-DEFF-7286887FB3CF}"/>
              </a:ext>
            </a:extLst>
          </p:cNvPr>
          <p:cNvSpPr txBox="1"/>
          <p:nvPr/>
        </p:nvSpPr>
        <p:spPr>
          <a:xfrm>
            <a:off x="2391860" y="5158585"/>
            <a:ext cx="203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皆屬航運業</a:t>
            </a:r>
          </a:p>
        </p:txBody>
      </p:sp>
    </p:spTree>
    <p:extLst>
      <p:ext uri="{BB962C8B-B14F-4D97-AF65-F5344CB8AC3E}">
        <p14:creationId xmlns:p14="http://schemas.microsoft.com/office/powerpoint/2010/main" val="3794101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2810"/>
            <a:ext cx="11301730" cy="602043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258810" y="785512"/>
            <a:ext cx="203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所有股票比對</a:t>
            </a:r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819A28C2-CCF5-E16E-41DA-437B4F14B6B1}"/>
              </a:ext>
            </a:extLst>
          </p:cNvPr>
          <p:cNvSpPr txBox="1"/>
          <p:nvPr/>
        </p:nvSpPr>
        <p:spPr>
          <a:xfrm>
            <a:off x="3933304" y="823418"/>
            <a:ext cx="524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前五年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(2013-01-01~2017-12-31)</a:t>
            </a:r>
          </a:p>
        </p:txBody>
      </p:sp>
      <p:sp>
        <p:nvSpPr>
          <p:cNvPr id="2" name="文本框 7">
            <a:extLst>
              <a:ext uri="{FF2B5EF4-FFF2-40B4-BE49-F238E27FC236}">
                <a16:creationId xmlns:a16="http://schemas.microsoft.com/office/drawing/2014/main" id="{E08FAB3F-2173-15E5-5016-796034B2F70E}"/>
              </a:ext>
            </a:extLst>
          </p:cNvPr>
          <p:cNvSpPr txBox="1"/>
          <p:nvPr/>
        </p:nvSpPr>
        <p:spPr>
          <a:xfrm>
            <a:off x="4213174" y="3566962"/>
            <a:ext cx="4717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十年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(2013-01-01~2022-10-01)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5875FF-375F-6ACD-7A45-0569DE2D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35" y="1338022"/>
            <a:ext cx="9052972" cy="9557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6B2CCB-59EB-6417-ABEE-90AD4C86B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267" y="2516972"/>
            <a:ext cx="9052972" cy="8988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3D7451-0BC6-DE8D-2DCB-8332B2A1C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327" y="4028627"/>
            <a:ext cx="8762853" cy="89289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E4CA10D-66DA-F1F7-5F53-E16C0832B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675" y="5208724"/>
            <a:ext cx="8830292" cy="8745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A7A5F234-45AB-2896-1F44-9877CE229356}"/>
                  </a:ext>
                </a:extLst>
              </p14:cNvPr>
              <p14:cNvContentPartPr/>
              <p14:nvPr/>
            </p14:nvContentPartPr>
            <p14:xfrm>
              <a:off x="5297447" y="2057071"/>
              <a:ext cx="605880" cy="360"/>
            </p14:xfrm>
          </p:contentPart>
        </mc:Choice>
        <mc:Fallback xmlns=""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A7A5F234-45AB-2896-1F44-9877CE2293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43807" y="1949071"/>
                <a:ext cx="713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7BC9687D-A690-FEC1-292F-B27B288BB8A8}"/>
                  </a:ext>
                </a:extLst>
              </p14:cNvPr>
              <p14:cNvContentPartPr/>
              <p14:nvPr/>
            </p14:nvContentPartPr>
            <p14:xfrm>
              <a:off x="8507927" y="2003431"/>
              <a:ext cx="641160" cy="5400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7BC9687D-A690-FEC1-292F-B27B288BB8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53927" y="1895791"/>
                <a:ext cx="74880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筆跡 12">
                <a:extLst>
                  <a:ext uri="{FF2B5EF4-FFF2-40B4-BE49-F238E27FC236}">
                    <a16:creationId xmlns:a16="http://schemas.microsoft.com/office/drawing/2014/main" id="{915B578B-4165-00F9-A330-614D53522ACD}"/>
                  </a:ext>
                </a:extLst>
              </p14:cNvPr>
              <p14:cNvContentPartPr/>
              <p14:nvPr/>
            </p14:nvContentPartPr>
            <p14:xfrm>
              <a:off x="5247767" y="3160471"/>
              <a:ext cx="698400" cy="40680"/>
            </p14:xfrm>
          </p:contentPart>
        </mc:Choice>
        <mc:Fallback xmlns="">
          <p:pic>
            <p:nvPicPr>
              <p:cNvPr id="13" name="筆跡 12">
                <a:extLst>
                  <a:ext uri="{FF2B5EF4-FFF2-40B4-BE49-F238E27FC236}">
                    <a16:creationId xmlns:a16="http://schemas.microsoft.com/office/drawing/2014/main" id="{915B578B-4165-00F9-A330-614D53522A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93767" y="3052471"/>
                <a:ext cx="80604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筆跡 13">
                <a:extLst>
                  <a:ext uri="{FF2B5EF4-FFF2-40B4-BE49-F238E27FC236}">
                    <a16:creationId xmlns:a16="http://schemas.microsoft.com/office/drawing/2014/main" id="{1DB8AB29-05EC-BC6E-4C78-8D2330A7032A}"/>
                  </a:ext>
                </a:extLst>
              </p14:cNvPr>
              <p14:cNvContentPartPr/>
              <p14:nvPr/>
            </p14:nvContentPartPr>
            <p14:xfrm>
              <a:off x="8408207" y="3190351"/>
              <a:ext cx="685080" cy="10440"/>
            </p14:xfrm>
          </p:contentPart>
        </mc:Choice>
        <mc:Fallback xmlns="">
          <p:pic>
            <p:nvPicPr>
              <p:cNvPr id="14" name="筆跡 13">
                <a:extLst>
                  <a:ext uri="{FF2B5EF4-FFF2-40B4-BE49-F238E27FC236}">
                    <a16:creationId xmlns:a16="http://schemas.microsoft.com/office/drawing/2014/main" id="{1DB8AB29-05EC-BC6E-4C78-8D2330A7032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54567" y="3082711"/>
                <a:ext cx="7927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筆跡 14">
                <a:extLst>
                  <a:ext uri="{FF2B5EF4-FFF2-40B4-BE49-F238E27FC236}">
                    <a16:creationId xmlns:a16="http://schemas.microsoft.com/office/drawing/2014/main" id="{E314DF13-225A-D68C-E753-C5A33E7AB68A}"/>
                  </a:ext>
                </a:extLst>
              </p14:cNvPr>
              <p14:cNvContentPartPr/>
              <p14:nvPr/>
            </p14:nvContentPartPr>
            <p14:xfrm>
              <a:off x="8408207" y="4674631"/>
              <a:ext cx="628920" cy="27000"/>
            </p14:xfrm>
          </p:contentPart>
        </mc:Choice>
        <mc:Fallback xmlns="">
          <p:pic>
            <p:nvPicPr>
              <p:cNvPr id="15" name="筆跡 14">
                <a:extLst>
                  <a:ext uri="{FF2B5EF4-FFF2-40B4-BE49-F238E27FC236}">
                    <a16:creationId xmlns:a16="http://schemas.microsoft.com/office/drawing/2014/main" id="{E314DF13-225A-D68C-E753-C5A33E7AB68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54567" y="4566631"/>
                <a:ext cx="7365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筆跡 17">
                <a:extLst>
                  <a:ext uri="{FF2B5EF4-FFF2-40B4-BE49-F238E27FC236}">
                    <a16:creationId xmlns:a16="http://schemas.microsoft.com/office/drawing/2014/main" id="{C5889C3C-EB23-38F5-7EAA-6C9B5D04814A}"/>
                  </a:ext>
                </a:extLst>
              </p14:cNvPr>
              <p14:cNvContentPartPr/>
              <p14:nvPr/>
            </p14:nvContentPartPr>
            <p14:xfrm>
              <a:off x="5198087" y="4750591"/>
              <a:ext cx="883800" cy="360"/>
            </p14:xfrm>
          </p:contentPart>
        </mc:Choice>
        <mc:Fallback xmlns="">
          <p:pic>
            <p:nvPicPr>
              <p:cNvPr id="18" name="筆跡 17">
                <a:extLst>
                  <a:ext uri="{FF2B5EF4-FFF2-40B4-BE49-F238E27FC236}">
                    <a16:creationId xmlns:a16="http://schemas.microsoft.com/office/drawing/2014/main" id="{C5889C3C-EB23-38F5-7EAA-6C9B5D04814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44087" y="4642591"/>
                <a:ext cx="991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筆跡 19">
                <a:extLst>
                  <a:ext uri="{FF2B5EF4-FFF2-40B4-BE49-F238E27FC236}">
                    <a16:creationId xmlns:a16="http://schemas.microsoft.com/office/drawing/2014/main" id="{313BBAB3-2D88-F3A2-B48E-9ABFFE831CA6}"/>
                  </a:ext>
                </a:extLst>
              </p14:cNvPr>
              <p14:cNvContentPartPr/>
              <p14:nvPr/>
            </p14:nvContentPartPr>
            <p14:xfrm>
              <a:off x="5277647" y="5814031"/>
              <a:ext cx="635040" cy="21600"/>
            </p14:xfrm>
          </p:contentPart>
        </mc:Choice>
        <mc:Fallback xmlns="">
          <p:pic>
            <p:nvPicPr>
              <p:cNvPr id="20" name="筆跡 19">
                <a:extLst>
                  <a:ext uri="{FF2B5EF4-FFF2-40B4-BE49-F238E27FC236}">
                    <a16:creationId xmlns:a16="http://schemas.microsoft.com/office/drawing/2014/main" id="{313BBAB3-2D88-F3A2-B48E-9ABFFE831CA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23647" y="5706391"/>
                <a:ext cx="7426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筆跡 21">
                <a:extLst>
                  <a:ext uri="{FF2B5EF4-FFF2-40B4-BE49-F238E27FC236}">
                    <a16:creationId xmlns:a16="http://schemas.microsoft.com/office/drawing/2014/main" id="{E12082AA-FCCE-5C36-86AE-2264E79574FF}"/>
                  </a:ext>
                </a:extLst>
              </p14:cNvPr>
              <p14:cNvContentPartPr/>
              <p14:nvPr/>
            </p14:nvContentPartPr>
            <p14:xfrm>
              <a:off x="8438087" y="5853271"/>
              <a:ext cx="645120" cy="30960"/>
            </p14:xfrm>
          </p:contentPart>
        </mc:Choice>
        <mc:Fallback xmlns="">
          <p:pic>
            <p:nvPicPr>
              <p:cNvPr id="22" name="筆跡 21">
                <a:extLst>
                  <a:ext uri="{FF2B5EF4-FFF2-40B4-BE49-F238E27FC236}">
                    <a16:creationId xmlns:a16="http://schemas.microsoft.com/office/drawing/2014/main" id="{E12082AA-FCCE-5C36-86AE-2264E79574F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84087" y="5745631"/>
                <a:ext cx="752760" cy="24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9522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540882" y="850968"/>
            <a:ext cx="203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總排行頁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4E1BFB-04B4-9A07-2D88-4D250E908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3"/>
          <a:stretch/>
        </p:blipFill>
        <p:spPr>
          <a:xfrm>
            <a:off x="703893" y="1991438"/>
            <a:ext cx="7638764" cy="368546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F64F287-A11B-E5A4-D034-3EBEFE80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292" y="575787"/>
            <a:ext cx="2653739" cy="577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86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7A9B94-1040-F3F8-A921-52D0A61E0E64}"/>
              </a:ext>
            </a:extLst>
          </p:cNvPr>
          <p:cNvSpPr/>
          <p:nvPr/>
        </p:nvSpPr>
        <p:spPr>
          <a:xfrm>
            <a:off x="895333" y="1447527"/>
            <a:ext cx="10401333" cy="398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图文框 3">
            <a:extLst>
              <a:ext uri="{FF2B5EF4-FFF2-40B4-BE49-F238E27FC236}">
                <a16:creationId xmlns:a16="http://schemas.microsoft.com/office/drawing/2014/main" id="{CF1A001C-F619-6B64-3A54-600B09D18DF4}"/>
              </a:ext>
            </a:extLst>
          </p:cNvPr>
          <p:cNvSpPr/>
          <p:nvPr/>
        </p:nvSpPr>
        <p:spPr>
          <a:xfrm>
            <a:off x="1195585" y="1801037"/>
            <a:ext cx="9488154" cy="3319676"/>
          </a:xfrm>
          <a:prstGeom prst="fram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" name="组合 27">
            <a:extLst>
              <a:ext uri="{FF2B5EF4-FFF2-40B4-BE49-F238E27FC236}">
                <a16:creationId xmlns:a16="http://schemas.microsoft.com/office/drawing/2014/main" id="{C58A1403-CCDF-4BA9-3EBC-6167D0ECC1A1}"/>
              </a:ext>
            </a:extLst>
          </p:cNvPr>
          <p:cNvGrpSpPr/>
          <p:nvPr/>
        </p:nvGrpSpPr>
        <p:grpSpPr>
          <a:xfrm rot="1080000">
            <a:off x="764110" y="944438"/>
            <a:ext cx="1567292" cy="1380868"/>
            <a:chOff x="1502" y="696"/>
            <a:chExt cx="1619" cy="1558"/>
          </a:xfrm>
        </p:grpSpPr>
        <p:grpSp>
          <p:nvGrpSpPr>
            <p:cNvPr id="8" name="组合 25">
              <a:extLst>
                <a:ext uri="{FF2B5EF4-FFF2-40B4-BE49-F238E27FC236}">
                  <a16:creationId xmlns:a16="http://schemas.microsoft.com/office/drawing/2014/main" id="{4689E6F4-D288-1790-E178-0F5F10983702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0" name="十字星 9">
                <a:extLst>
                  <a:ext uri="{FF2B5EF4-FFF2-40B4-BE49-F238E27FC236}">
                    <a16:creationId xmlns:a16="http://schemas.microsoft.com/office/drawing/2014/main" id="{C986FE77-4231-62B3-303A-F8E48202F9FB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椭圆 20">
                <a:extLst>
                  <a:ext uri="{FF2B5EF4-FFF2-40B4-BE49-F238E27FC236}">
                    <a16:creationId xmlns:a16="http://schemas.microsoft.com/office/drawing/2014/main" id="{19AA56A5-FF25-D063-B7E9-B3DFBEBD0A4E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23">
                <a:extLst>
                  <a:ext uri="{FF2B5EF4-FFF2-40B4-BE49-F238E27FC236}">
                    <a16:creationId xmlns:a16="http://schemas.microsoft.com/office/drawing/2014/main" id="{4141806E-B7AD-013A-C942-8EED80BB9FA2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24">
                <a:extLst>
                  <a:ext uri="{FF2B5EF4-FFF2-40B4-BE49-F238E27FC236}">
                    <a16:creationId xmlns:a16="http://schemas.microsoft.com/office/drawing/2014/main" id="{E6AA8A64-4454-0726-81CE-CDDC8CE5DA13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曲线连接符 26">
              <a:extLst>
                <a:ext uri="{FF2B5EF4-FFF2-40B4-BE49-F238E27FC236}">
                  <a16:creationId xmlns:a16="http://schemas.microsoft.com/office/drawing/2014/main" id="{46FE6F64-48F5-258C-36C4-7E9610256A8E}"/>
                </a:ext>
              </a:extLst>
            </p:cNvPr>
            <p:cNvCxnSpPr>
              <a:stCxn id="11" idx="2"/>
              <a:endCxn id="11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任意多边形 53">
            <a:extLst>
              <a:ext uri="{FF2B5EF4-FFF2-40B4-BE49-F238E27FC236}">
                <a16:creationId xmlns:a16="http://schemas.microsoft.com/office/drawing/2014/main" id="{1EDE6168-A29B-DF8C-A809-4601408F79E5}"/>
              </a:ext>
            </a:extLst>
          </p:cNvPr>
          <p:cNvSpPr/>
          <p:nvPr/>
        </p:nvSpPr>
        <p:spPr>
          <a:xfrm>
            <a:off x="8519457" y="4013416"/>
            <a:ext cx="2733535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rgbClr val="CDDFD1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5" name="组合 6">
            <a:extLst>
              <a:ext uri="{FF2B5EF4-FFF2-40B4-BE49-F238E27FC236}">
                <a16:creationId xmlns:a16="http://schemas.microsoft.com/office/drawing/2014/main" id="{BC9EDE59-6FC0-74E2-0435-F080CE7C2F73}"/>
              </a:ext>
            </a:extLst>
          </p:cNvPr>
          <p:cNvGrpSpPr/>
          <p:nvPr/>
        </p:nvGrpSpPr>
        <p:grpSpPr>
          <a:xfrm rot="20700000">
            <a:off x="9435960" y="3163520"/>
            <a:ext cx="1151779" cy="1087806"/>
            <a:chOff x="1502" y="696"/>
            <a:chExt cx="1619" cy="1558"/>
          </a:xfrm>
        </p:grpSpPr>
        <p:grpSp>
          <p:nvGrpSpPr>
            <p:cNvPr id="16" name="组合 7">
              <a:extLst>
                <a:ext uri="{FF2B5EF4-FFF2-40B4-BE49-F238E27FC236}">
                  <a16:creationId xmlns:a16="http://schemas.microsoft.com/office/drawing/2014/main" id="{1D36097D-F4C6-BEBF-B10D-2A10FE6EA7F6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8" name="十字星 8">
                <a:extLst>
                  <a:ext uri="{FF2B5EF4-FFF2-40B4-BE49-F238E27FC236}">
                    <a16:creationId xmlns:a16="http://schemas.microsoft.com/office/drawing/2014/main" id="{D1D14845-2363-21A9-BC1C-3F725DB4E15A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椭圆 10">
                <a:extLst>
                  <a:ext uri="{FF2B5EF4-FFF2-40B4-BE49-F238E27FC236}">
                    <a16:creationId xmlns:a16="http://schemas.microsoft.com/office/drawing/2014/main" id="{403A0C35-940D-1E69-8BB3-59294A1068A5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" name="椭圆 11">
                <a:extLst>
                  <a:ext uri="{FF2B5EF4-FFF2-40B4-BE49-F238E27FC236}">
                    <a16:creationId xmlns:a16="http://schemas.microsoft.com/office/drawing/2014/main" id="{668B01B3-878C-9787-C915-7690BDF6B600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椭圆 12">
                <a:extLst>
                  <a:ext uri="{FF2B5EF4-FFF2-40B4-BE49-F238E27FC236}">
                    <a16:creationId xmlns:a16="http://schemas.microsoft.com/office/drawing/2014/main" id="{82D3CD5E-B68C-99E4-D70D-51C1C426E591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7" name="曲线连接符 13">
              <a:extLst>
                <a:ext uri="{FF2B5EF4-FFF2-40B4-BE49-F238E27FC236}">
                  <a16:creationId xmlns:a16="http://schemas.microsoft.com/office/drawing/2014/main" id="{8139CBD2-5696-6917-B93B-DE6E70DC70CB}"/>
                </a:ext>
              </a:extLst>
            </p:cNvPr>
            <p:cNvCxnSpPr>
              <a:stCxn id="19" idx="2"/>
              <a:endCxn id="19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任意多边形 14">
            <a:extLst>
              <a:ext uri="{FF2B5EF4-FFF2-40B4-BE49-F238E27FC236}">
                <a16:creationId xmlns:a16="http://schemas.microsoft.com/office/drawing/2014/main" id="{92816619-7D0F-C36E-5905-65B36B54A17C}"/>
              </a:ext>
            </a:extLst>
          </p:cNvPr>
          <p:cNvSpPr/>
          <p:nvPr/>
        </p:nvSpPr>
        <p:spPr>
          <a:xfrm>
            <a:off x="8713470" y="3973274"/>
            <a:ext cx="2505248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十字星 39">
            <a:extLst>
              <a:ext uri="{FF2B5EF4-FFF2-40B4-BE49-F238E27FC236}">
                <a16:creationId xmlns:a16="http://schemas.microsoft.com/office/drawing/2014/main" id="{251A125B-C2DF-F357-4C8C-3620C418E375}"/>
              </a:ext>
            </a:extLst>
          </p:cNvPr>
          <p:cNvSpPr/>
          <p:nvPr/>
        </p:nvSpPr>
        <p:spPr>
          <a:xfrm>
            <a:off x="6513426" y="385381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十字星 15">
            <a:extLst>
              <a:ext uri="{FF2B5EF4-FFF2-40B4-BE49-F238E27FC236}">
                <a16:creationId xmlns:a16="http://schemas.microsoft.com/office/drawing/2014/main" id="{17189CAD-0326-4501-7B7B-FA6424A258ED}"/>
              </a:ext>
            </a:extLst>
          </p:cNvPr>
          <p:cNvSpPr/>
          <p:nvPr/>
        </p:nvSpPr>
        <p:spPr>
          <a:xfrm>
            <a:off x="8304761" y="271716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585FDF94-08B1-DF14-4E3D-AAB05E2A81BA}"/>
              </a:ext>
            </a:extLst>
          </p:cNvPr>
          <p:cNvSpPr txBox="1"/>
          <p:nvPr/>
        </p:nvSpPr>
        <p:spPr>
          <a:xfrm>
            <a:off x="1096369" y="1634872"/>
            <a:ext cx="10200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7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3-2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7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研究成果</a:t>
            </a:r>
            <a:endParaRPr kumimoji="0" lang="en-US" altLang="zh-TW" sz="7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7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股票類別 與 全部比對</a:t>
            </a:r>
            <a:endParaRPr kumimoji="0" lang="zh-TW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3715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458417" y="774754"/>
            <a:ext cx="203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金融股為例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FFA660E-8B4F-AF27-3E5F-BA7DFB3E31C2}"/>
              </a:ext>
            </a:extLst>
          </p:cNvPr>
          <p:cNvGrpSpPr/>
          <p:nvPr/>
        </p:nvGrpSpPr>
        <p:grpSpPr>
          <a:xfrm>
            <a:off x="1446315" y="1905123"/>
            <a:ext cx="9924935" cy="4250232"/>
            <a:chOff x="1586995" y="1643488"/>
            <a:chExt cx="9516804" cy="4182059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0A5352D-8BB5-A8F1-5C80-AD8B75E10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6522" y="1643488"/>
              <a:ext cx="9497750" cy="189574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E6AEBEE-9057-2CD9-5C64-A0C025741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6522" y="3539228"/>
              <a:ext cx="9507277" cy="154326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E9BF754-B344-FA19-F9C1-5FE894294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6995" y="5082493"/>
              <a:ext cx="9516803" cy="743054"/>
            </a:xfrm>
            <a:prstGeom prst="rect">
              <a:avLst/>
            </a:prstGeom>
          </p:spPr>
        </p:pic>
      </p:grpSp>
      <p:sp>
        <p:nvSpPr>
          <p:cNvPr id="9" name="文本框 7">
            <a:extLst>
              <a:ext uri="{FF2B5EF4-FFF2-40B4-BE49-F238E27FC236}">
                <a16:creationId xmlns:a16="http://schemas.microsoft.com/office/drawing/2014/main" id="{F1FFAAB6-3F66-EC51-E8BD-16E21FD62593}"/>
              </a:ext>
            </a:extLst>
          </p:cNvPr>
          <p:cNvSpPr txBox="1"/>
          <p:nvPr/>
        </p:nvSpPr>
        <p:spPr>
          <a:xfrm>
            <a:off x="2766137" y="1007440"/>
            <a:ext cx="7723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我們發現 金融業類別 近五年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lang="en-US" altLang="zh-TW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2018-01-01~2022-10-01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全都是新光金在領漲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0FBE20-F7FA-1B33-D536-518C5F6D4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927" y="1833014"/>
            <a:ext cx="9730451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93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458417" y="774754"/>
            <a:ext cx="203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金融股為例</a:t>
            </a:r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id="{F1FFAAB6-3F66-EC51-E8BD-16E21FD62593}"/>
              </a:ext>
            </a:extLst>
          </p:cNvPr>
          <p:cNvSpPr txBox="1"/>
          <p:nvPr/>
        </p:nvSpPr>
        <p:spPr>
          <a:xfrm>
            <a:off x="2766137" y="796334"/>
            <a:ext cx="6794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而以 前五年</a:t>
            </a:r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2013-01-01~2017-12-31</a:t>
            </a:r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的資料來看</a:t>
            </a: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新光金卻沒有特別去帶領金融業</a:t>
            </a: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而是帶領 電機 電子 化學工業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FC8B88E-D957-62E0-B541-A42D76468001}"/>
              </a:ext>
            </a:extLst>
          </p:cNvPr>
          <p:cNvGrpSpPr/>
          <p:nvPr/>
        </p:nvGrpSpPr>
        <p:grpSpPr>
          <a:xfrm>
            <a:off x="865781" y="1967511"/>
            <a:ext cx="10813774" cy="4094155"/>
            <a:chOff x="1166775" y="2435955"/>
            <a:chExt cx="9730474" cy="350731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8240B72-FD8E-918B-F809-EE0CF5F04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7472" y="2523322"/>
              <a:ext cx="9545382" cy="191479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6BE56F5A-41FE-6FB9-238B-A58351392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4500" y="4438114"/>
              <a:ext cx="9488224" cy="1505160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9DE42A73-8E84-CEC0-93EF-119083C18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6775" y="2435955"/>
              <a:ext cx="9730474" cy="461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2009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532921" y="776716"/>
            <a:ext cx="148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分類比較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D4A6EFD-8105-C036-808E-DC28E60D1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215" y="848211"/>
            <a:ext cx="2484132" cy="514570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522547A-08D4-813D-6284-B6141E7FF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21" y="1906622"/>
            <a:ext cx="8284011" cy="38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76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506480" y="743834"/>
            <a:ext cx="1450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台股分類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5A20F6-F85B-718F-80D2-E64C9076B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6" y="2424903"/>
            <a:ext cx="5423844" cy="26200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FED6B7F-3B3C-9E9F-276C-328D1F6D1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498" y="897401"/>
            <a:ext cx="2509088" cy="541808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E801763-78D2-D732-D78E-E68563491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614" y="897400"/>
            <a:ext cx="2496694" cy="541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10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7A9B94-1040-F3F8-A921-52D0A61E0E64}"/>
              </a:ext>
            </a:extLst>
          </p:cNvPr>
          <p:cNvSpPr/>
          <p:nvPr/>
        </p:nvSpPr>
        <p:spPr>
          <a:xfrm>
            <a:off x="895333" y="1447527"/>
            <a:ext cx="10401333" cy="398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图文框 3">
            <a:extLst>
              <a:ext uri="{FF2B5EF4-FFF2-40B4-BE49-F238E27FC236}">
                <a16:creationId xmlns:a16="http://schemas.microsoft.com/office/drawing/2014/main" id="{CF1A001C-F619-6B64-3A54-600B09D18DF4}"/>
              </a:ext>
            </a:extLst>
          </p:cNvPr>
          <p:cNvSpPr/>
          <p:nvPr/>
        </p:nvSpPr>
        <p:spPr>
          <a:xfrm>
            <a:off x="1195585" y="1801037"/>
            <a:ext cx="9488154" cy="3319676"/>
          </a:xfrm>
          <a:prstGeom prst="fram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" name="组合 27">
            <a:extLst>
              <a:ext uri="{FF2B5EF4-FFF2-40B4-BE49-F238E27FC236}">
                <a16:creationId xmlns:a16="http://schemas.microsoft.com/office/drawing/2014/main" id="{C58A1403-CCDF-4BA9-3EBC-6167D0ECC1A1}"/>
              </a:ext>
            </a:extLst>
          </p:cNvPr>
          <p:cNvGrpSpPr/>
          <p:nvPr/>
        </p:nvGrpSpPr>
        <p:grpSpPr>
          <a:xfrm rot="1080000">
            <a:off x="764110" y="944438"/>
            <a:ext cx="1567292" cy="1380868"/>
            <a:chOff x="1502" y="696"/>
            <a:chExt cx="1619" cy="1558"/>
          </a:xfrm>
        </p:grpSpPr>
        <p:grpSp>
          <p:nvGrpSpPr>
            <p:cNvPr id="8" name="组合 25">
              <a:extLst>
                <a:ext uri="{FF2B5EF4-FFF2-40B4-BE49-F238E27FC236}">
                  <a16:creationId xmlns:a16="http://schemas.microsoft.com/office/drawing/2014/main" id="{4689E6F4-D288-1790-E178-0F5F10983702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0" name="十字星 9">
                <a:extLst>
                  <a:ext uri="{FF2B5EF4-FFF2-40B4-BE49-F238E27FC236}">
                    <a16:creationId xmlns:a16="http://schemas.microsoft.com/office/drawing/2014/main" id="{C986FE77-4231-62B3-303A-F8E48202F9FB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椭圆 20">
                <a:extLst>
                  <a:ext uri="{FF2B5EF4-FFF2-40B4-BE49-F238E27FC236}">
                    <a16:creationId xmlns:a16="http://schemas.microsoft.com/office/drawing/2014/main" id="{19AA56A5-FF25-D063-B7E9-B3DFBEBD0A4E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23">
                <a:extLst>
                  <a:ext uri="{FF2B5EF4-FFF2-40B4-BE49-F238E27FC236}">
                    <a16:creationId xmlns:a16="http://schemas.microsoft.com/office/drawing/2014/main" id="{4141806E-B7AD-013A-C942-8EED80BB9FA2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24">
                <a:extLst>
                  <a:ext uri="{FF2B5EF4-FFF2-40B4-BE49-F238E27FC236}">
                    <a16:creationId xmlns:a16="http://schemas.microsoft.com/office/drawing/2014/main" id="{E6AA8A64-4454-0726-81CE-CDDC8CE5DA13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曲线连接符 26">
              <a:extLst>
                <a:ext uri="{FF2B5EF4-FFF2-40B4-BE49-F238E27FC236}">
                  <a16:creationId xmlns:a16="http://schemas.microsoft.com/office/drawing/2014/main" id="{46FE6F64-48F5-258C-36C4-7E9610256A8E}"/>
                </a:ext>
              </a:extLst>
            </p:cNvPr>
            <p:cNvCxnSpPr>
              <a:stCxn id="11" idx="2"/>
              <a:endCxn id="11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任意多边形 53">
            <a:extLst>
              <a:ext uri="{FF2B5EF4-FFF2-40B4-BE49-F238E27FC236}">
                <a16:creationId xmlns:a16="http://schemas.microsoft.com/office/drawing/2014/main" id="{1EDE6168-A29B-DF8C-A809-4601408F79E5}"/>
              </a:ext>
            </a:extLst>
          </p:cNvPr>
          <p:cNvSpPr/>
          <p:nvPr/>
        </p:nvSpPr>
        <p:spPr>
          <a:xfrm>
            <a:off x="8519457" y="4013416"/>
            <a:ext cx="2733535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rgbClr val="CDDFD1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5" name="组合 6">
            <a:extLst>
              <a:ext uri="{FF2B5EF4-FFF2-40B4-BE49-F238E27FC236}">
                <a16:creationId xmlns:a16="http://schemas.microsoft.com/office/drawing/2014/main" id="{BC9EDE59-6FC0-74E2-0435-F080CE7C2F73}"/>
              </a:ext>
            </a:extLst>
          </p:cNvPr>
          <p:cNvGrpSpPr/>
          <p:nvPr/>
        </p:nvGrpSpPr>
        <p:grpSpPr>
          <a:xfrm rot="20700000">
            <a:off x="9435960" y="3163520"/>
            <a:ext cx="1151779" cy="1087806"/>
            <a:chOff x="1502" y="696"/>
            <a:chExt cx="1619" cy="1558"/>
          </a:xfrm>
        </p:grpSpPr>
        <p:grpSp>
          <p:nvGrpSpPr>
            <p:cNvPr id="16" name="组合 7">
              <a:extLst>
                <a:ext uri="{FF2B5EF4-FFF2-40B4-BE49-F238E27FC236}">
                  <a16:creationId xmlns:a16="http://schemas.microsoft.com/office/drawing/2014/main" id="{1D36097D-F4C6-BEBF-B10D-2A10FE6EA7F6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8" name="十字星 8">
                <a:extLst>
                  <a:ext uri="{FF2B5EF4-FFF2-40B4-BE49-F238E27FC236}">
                    <a16:creationId xmlns:a16="http://schemas.microsoft.com/office/drawing/2014/main" id="{D1D14845-2363-21A9-BC1C-3F725DB4E15A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椭圆 10">
                <a:extLst>
                  <a:ext uri="{FF2B5EF4-FFF2-40B4-BE49-F238E27FC236}">
                    <a16:creationId xmlns:a16="http://schemas.microsoft.com/office/drawing/2014/main" id="{403A0C35-940D-1E69-8BB3-59294A1068A5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" name="椭圆 11">
                <a:extLst>
                  <a:ext uri="{FF2B5EF4-FFF2-40B4-BE49-F238E27FC236}">
                    <a16:creationId xmlns:a16="http://schemas.microsoft.com/office/drawing/2014/main" id="{668B01B3-878C-9787-C915-7690BDF6B600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椭圆 12">
                <a:extLst>
                  <a:ext uri="{FF2B5EF4-FFF2-40B4-BE49-F238E27FC236}">
                    <a16:creationId xmlns:a16="http://schemas.microsoft.com/office/drawing/2014/main" id="{82D3CD5E-B68C-99E4-D70D-51C1C426E591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7" name="曲线连接符 13">
              <a:extLst>
                <a:ext uri="{FF2B5EF4-FFF2-40B4-BE49-F238E27FC236}">
                  <a16:creationId xmlns:a16="http://schemas.microsoft.com/office/drawing/2014/main" id="{8139CBD2-5696-6917-B93B-DE6E70DC70CB}"/>
                </a:ext>
              </a:extLst>
            </p:cNvPr>
            <p:cNvCxnSpPr>
              <a:stCxn id="19" idx="2"/>
              <a:endCxn id="19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任意多边形 14">
            <a:extLst>
              <a:ext uri="{FF2B5EF4-FFF2-40B4-BE49-F238E27FC236}">
                <a16:creationId xmlns:a16="http://schemas.microsoft.com/office/drawing/2014/main" id="{92816619-7D0F-C36E-5905-65B36B54A17C}"/>
              </a:ext>
            </a:extLst>
          </p:cNvPr>
          <p:cNvSpPr/>
          <p:nvPr/>
        </p:nvSpPr>
        <p:spPr>
          <a:xfrm>
            <a:off x="8713470" y="3973274"/>
            <a:ext cx="2505248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十字星 39">
            <a:extLst>
              <a:ext uri="{FF2B5EF4-FFF2-40B4-BE49-F238E27FC236}">
                <a16:creationId xmlns:a16="http://schemas.microsoft.com/office/drawing/2014/main" id="{251A125B-C2DF-F357-4C8C-3620C418E375}"/>
              </a:ext>
            </a:extLst>
          </p:cNvPr>
          <p:cNvSpPr/>
          <p:nvPr/>
        </p:nvSpPr>
        <p:spPr>
          <a:xfrm>
            <a:off x="6513426" y="385381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十字星 15">
            <a:extLst>
              <a:ext uri="{FF2B5EF4-FFF2-40B4-BE49-F238E27FC236}">
                <a16:creationId xmlns:a16="http://schemas.microsoft.com/office/drawing/2014/main" id="{17189CAD-0326-4501-7B7B-FA6424A258ED}"/>
              </a:ext>
            </a:extLst>
          </p:cNvPr>
          <p:cNvSpPr/>
          <p:nvPr/>
        </p:nvSpPr>
        <p:spPr>
          <a:xfrm>
            <a:off x="8304761" y="271716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585FDF94-08B1-DF14-4E3D-AAB05E2A81BA}"/>
              </a:ext>
            </a:extLst>
          </p:cNvPr>
          <p:cNvSpPr txBox="1"/>
          <p:nvPr/>
        </p:nvSpPr>
        <p:spPr>
          <a:xfrm>
            <a:off x="1096369" y="1634872"/>
            <a:ext cx="10200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7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3-3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7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研究成果</a:t>
            </a:r>
            <a:endParaRPr kumimoji="0" lang="en-US" altLang="zh-TW" sz="7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7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單支股票 與 全部比對</a:t>
            </a:r>
          </a:p>
        </p:txBody>
      </p:sp>
    </p:spTree>
    <p:extLst>
      <p:ext uri="{BB962C8B-B14F-4D97-AF65-F5344CB8AC3E}">
        <p14:creationId xmlns:p14="http://schemas.microsoft.com/office/powerpoint/2010/main" val="3255653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7">
            <a:extLst>
              <a:ext uri="{FF2B5EF4-FFF2-40B4-BE49-F238E27FC236}">
                <a16:creationId xmlns:a16="http://schemas.microsoft.com/office/drawing/2014/main" id="{A63EE9F1-03CB-6D2D-4C99-D51A3DB01E34}"/>
              </a:ext>
            </a:extLst>
          </p:cNvPr>
          <p:cNvGrpSpPr/>
          <p:nvPr/>
        </p:nvGrpSpPr>
        <p:grpSpPr>
          <a:xfrm rot="1080000">
            <a:off x="3160281" y="739030"/>
            <a:ext cx="1334770" cy="1254125"/>
            <a:chOff x="1502" y="696"/>
            <a:chExt cx="1619" cy="1558"/>
          </a:xfrm>
        </p:grpSpPr>
        <p:grpSp>
          <p:nvGrpSpPr>
            <p:cNvPr id="5" name="组合 25">
              <a:extLst>
                <a:ext uri="{FF2B5EF4-FFF2-40B4-BE49-F238E27FC236}">
                  <a16:creationId xmlns:a16="http://schemas.microsoft.com/office/drawing/2014/main" id="{6CC49F96-966B-BA80-FB10-36F57913D191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7" name="十字星 9">
                <a:extLst>
                  <a:ext uri="{FF2B5EF4-FFF2-40B4-BE49-F238E27FC236}">
                    <a16:creationId xmlns:a16="http://schemas.microsoft.com/office/drawing/2014/main" id="{752EE8FD-F5CF-1D73-0F60-B1F84D4E219E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20">
                <a:extLst>
                  <a:ext uri="{FF2B5EF4-FFF2-40B4-BE49-F238E27FC236}">
                    <a16:creationId xmlns:a16="http://schemas.microsoft.com/office/drawing/2014/main" id="{53232AE4-A67B-CB07-6643-8028FC35AB75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23">
                <a:extLst>
                  <a:ext uri="{FF2B5EF4-FFF2-40B4-BE49-F238E27FC236}">
                    <a16:creationId xmlns:a16="http://schemas.microsoft.com/office/drawing/2014/main" id="{A0C768D6-EAD1-D258-021B-FD7FB91FFC86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24">
                <a:extLst>
                  <a:ext uri="{FF2B5EF4-FFF2-40B4-BE49-F238E27FC236}">
                    <a16:creationId xmlns:a16="http://schemas.microsoft.com/office/drawing/2014/main" id="{0EEA54C4-8513-F4F0-88B1-9D06A420E13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曲线连接符 26">
              <a:extLst>
                <a:ext uri="{FF2B5EF4-FFF2-40B4-BE49-F238E27FC236}">
                  <a16:creationId xmlns:a16="http://schemas.microsoft.com/office/drawing/2014/main" id="{5733C744-92A7-59B9-F33A-CFF51A4ECC0E}"/>
                </a:ext>
              </a:extLst>
            </p:cNvPr>
            <p:cNvCxnSpPr>
              <a:stCxn id="8" idx="2"/>
              <a:endCxn id="8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30">
            <a:extLst>
              <a:ext uri="{FF2B5EF4-FFF2-40B4-BE49-F238E27FC236}">
                <a16:creationId xmlns:a16="http://schemas.microsoft.com/office/drawing/2014/main" id="{FDEFFC55-5478-D6C1-B7A2-E10A176BF864}"/>
              </a:ext>
            </a:extLst>
          </p:cNvPr>
          <p:cNvGrpSpPr/>
          <p:nvPr/>
        </p:nvGrpSpPr>
        <p:grpSpPr>
          <a:xfrm>
            <a:off x="2165055" y="1319620"/>
            <a:ext cx="3467735" cy="4439920"/>
            <a:chOff x="785" y="2433"/>
            <a:chExt cx="5461" cy="6992"/>
          </a:xfrm>
        </p:grpSpPr>
        <p:grpSp>
          <p:nvGrpSpPr>
            <p:cNvPr id="12" name="组合 14">
              <a:extLst>
                <a:ext uri="{FF2B5EF4-FFF2-40B4-BE49-F238E27FC236}">
                  <a16:creationId xmlns:a16="http://schemas.microsoft.com/office/drawing/2014/main" id="{DA691FAA-9F1E-31F4-F32E-00BC670222BB}"/>
                </a:ext>
              </a:extLst>
            </p:cNvPr>
            <p:cNvGrpSpPr/>
            <p:nvPr/>
          </p:nvGrpSpPr>
          <p:grpSpPr>
            <a:xfrm>
              <a:off x="785" y="2953"/>
              <a:ext cx="5461" cy="6472"/>
              <a:chOff x="7996" y="1951"/>
              <a:chExt cx="5269" cy="6211"/>
            </a:xfrm>
            <a:solidFill>
              <a:schemeClr val="bg1"/>
            </a:solidFill>
          </p:grpSpPr>
          <p:sp>
            <p:nvSpPr>
              <p:cNvPr id="17" name="云形标注 2">
                <a:extLst>
                  <a:ext uri="{FF2B5EF4-FFF2-40B4-BE49-F238E27FC236}">
                    <a16:creationId xmlns:a16="http://schemas.microsoft.com/office/drawing/2014/main" id="{85D6B2E8-649D-B4E6-5D6F-BDCDE7444A56}"/>
                  </a:ext>
                </a:extLst>
              </p:cNvPr>
              <p:cNvSpPr/>
              <p:nvPr/>
            </p:nvSpPr>
            <p:spPr>
              <a:xfrm>
                <a:off x="9836" y="2165"/>
                <a:ext cx="3208" cy="1925"/>
              </a:xfrm>
              <a:prstGeom prst="cloudCallo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云形标注 3">
                <a:extLst>
                  <a:ext uri="{FF2B5EF4-FFF2-40B4-BE49-F238E27FC236}">
                    <a16:creationId xmlns:a16="http://schemas.microsoft.com/office/drawing/2014/main" id="{1953A493-A23D-1C60-D3AD-511D7D3F45D4}"/>
                  </a:ext>
                </a:extLst>
              </p:cNvPr>
              <p:cNvSpPr/>
              <p:nvPr/>
            </p:nvSpPr>
            <p:spPr>
              <a:xfrm>
                <a:off x="10057" y="3628"/>
                <a:ext cx="3208" cy="1925"/>
              </a:xfrm>
              <a:prstGeom prst="cloudCallo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云形标注 4">
                <a:extLst>
                  <a:ext uri="{FF2B5EF4-FFF2-40B4-BE49-F238E27FC236}">
                    <a16:creationId xmlns:a16="http://schemas.microsoft.com/office/drawing/2014/main" id="{F474D513-CE2B-EA96-D913-1F6C1E93B55C}"/>
                  </a:ext>
                </a:extLst>
              </p:cNvPr>
              <p:cNvSpPr/>
              <p:nvPr/>
            </p:nvSpPr>
            <p:spPr>
              <a:xfrm>
                <a:off x="7996" y="1951"/>
                <a:ext cx="3208" cy="1925"/>
              </a:xfrm>
              <a:prstGeom prst="cloudCallo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云形标注 5">
                <a:extLst>
                  <a:ext uri="{FF2B5EF4-FFF2-40B4-BE49-F238E27FC236}">
                    <a16:creationId xmlns:a16="http://schemas.microsoft.com/office/drawing/2014/main" id="{A5947B9D-7EEC-AA54-ED19-CBD87DFC7DAF}"/>
                  </a:ext>
                </a:extLst>
              </p:cNvPr>
              <p:cNvSpPr/>
              <p:nvPr/>
            </p:nvSpPr>
            <p:spPr>
              <a:xfrm>
                <a:off x="8241" y="4896"/>
                <a:ext cx="3208" cy="1925"/>
              </a:xfrm>
              <a:prstGeom prst="cloudCallo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云形标注 6">
                <a:extLst>
                  <a:ext uri="{FF2B5EF4-FFF2-40B4-BE49-F238E27FC236}">
                    <a16:creationId xmlns:a16="http://schemas.microsoft.com/office/drawing/2014/main" id="{6533687A-ED7C-8D58-2B8F-611834FCB96B}"/>
                  </a:ext>
                </a:extLst>
              </p:cNvPr>
              <p:cNvSpPr/>
              <p:nvPr/>
            </p:nvSpPr>
            <p:spPr>
              <a:xfrm>
                <a:off x="10057" y="4896"/>
                <a:ext cx="3208" cy="1925"/>
              </a:xfrm>
              <a:prstGeom prst="cloudCallo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云形标注 7">
                <a:extLst>
                  <a:ext uri="{FF2B5EF4-FFF2-40B4-BE49-F238E27FC236}">
                    <a16:creationId xmlns:a16="http://schemas.microsoft.com/office/drawing/2014/main" id="{2C6F619E-47D3-686F-55A9-F68AED34B395}"/>
                  </a:ext>
                </a:extLst>
              </p:cNvPr>
              <p:cNvSpPr/>
              <p:nvPr/>
            </p:nvSpPr>
            <p:spPr>
              <a:xfrm>
                <a:off x="7996" y="3337"/>
                <a:ext cx="3208" cy="1925"/>
              </a:xfrm>
              <a:prstGeom prst="cloudCallo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云形标注 8">
                <a:extLst>
                  <a:ext uri="{FF2B5EF4-FFF2-40B4-BE49-F238E27FC236}">
                    <a16:creationId xmlns:a16="http://schemas.microsoft.com/office/drawing/2014/main" id="{CB7C503D-7778-5BB3-1E32-5589BBDC3722}"/>
                  </a:ext>
                </a:extLst>
              </p:cNvPr>
              <p:cNvSpPr/>
              <p:nvPr/>
            </p:nvSpPr>
            <p:spPr>
              <a:xfrm rot="10620000">
                <a:off x="10057" y="6237"/>
                <a:ext cx="3208" cy="1925"/>
              </a:xfrm>
              <a:prstGeom prst="cloudCallo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云形标注 10">
                <a:extLst>
                  <a:ext uri="{FF2B5EF4-FFF2-40B4-BE49-F238E27FC236}">
                    <a16:creationId xmlns:a16="http://schemas.microsoft.com/office/drawing/2014/main" id="{0A53C87D-A4D0-8473-63EB-984629D19ADB}"/>
                  </a:ext>
                </a:extLst>
              </p:cNvPr>
              <p:cNvSpPr/>
              <p:nvPr/>
            </p:nvSpPr>
            <p:spPr>
              <a:xfrm rot="10980000">
                <a:off x="8045" y="6237"/>
                <a:ext cx="3208" cy="1925"/>
              </a:xfrm>
              <a:prstGeom prst="cloudCallo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图文框 15">
              <a:extLst>
                <a:ext uri="{FF2B5EF4-FFF2-40B4-BE49-F238E27FC236}">
                  <a16:creationId xmlns:a16="http://schemas.microsoft.com/office/drawing/2014/main" id="{C9F6E57E-F693-CD64-2A79-78E5374C16C2}"/>
                </a:ext>
              </a:extLst>
            </p:cNvPr>
            <p:cNvSpPr/>
            <p:nvPr/>
          </p:nvSpPr>
          <p:spPr>
            <a:xfrm>
              <a:off x="1990" y="3760"/>
              <a:ext cx="2851" cy="4705"/>
            </a:xfrm>
            <a:prstGeom prst="fram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十字星 16">
              <a:extLst>
                <a:ext uri="{FF2B5EF4-FFF2-40B4-BE49-F238E27FC236}">
                  <a16:creationId xmlns:a16="http://schemas.microsoft.com/office/drawing/2014/main" id="{9F710536-D64E-AAE1-3C42-359B9F9775B5}"/>
                </a:ext>
              </a:extLst>
            </p:cNvPr>
            <p:cNvSpPr/>
            <p:nvPr/>
          </p:nvSpPr>
          <p:spPr>
            <a:xfrm>
              <a:off x="4497" y="2433"/>
              <a:ext cx="211" cy="42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十字星 17">
              <a:extLst>
                <a:ext uri="{FF2B5EF4-FFF2-40B4-BE49-F238E27FC236}">
                  <a16:creationId xmlns:a16="http://schemas.microsoft.com/office/drawing/2014/main" id="{D7F8E763-4F95-18C3-7931-8CA3187F0ADE}"/>
                </a:ext>
              </a:extLst>
            </p:cNvPr>
            <p:cNvSpPr/>
            <p:nvPr/>
          </p:nvSpPr>
          <p:spPr>
            <a:xfrm>
              <a:off x="1568" y="2433"/>
              <a:ext cx="211" cy="42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9">
              <a:extLst>
                <a:ext uri="{FF2B5EF4-FFF2-40B4-BE49-F238E27FC236}">
                  <a16:creationId xmlns:a16="http://schemas.microsoft.com/office/drawing/2014/main" id="{CECECE22-F99D-04BC-8159-2DB578AB1ADB}"/>
                </a:ext>
              </a:extLst>
            </p:cNvPr>
            <p:cNvSpPr txBox="1"/>
            <p:nvPr/>
          </p:nvSpPr>
          <p:spPr>
            <a:xfrm>
              <a:off x="2422" y="4397"/>
              <a:ext cx="1890" cy="339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6600" dirty="0">
                  <a:latin typeface="仿宋" panose="02010609060101010101" charset="-122"/>
                  <a:ea typeface="仿宋" panose="02010609060101010101" charset="-122"/>
                </a:rPr>
                <a:t>目錄</a:t>
              </a:r>
              <a:endParaRPr lang="zh-CN" altLang="en-US" sz="6600" dirty="0">
                <a:latin typeface="仿宋" panose="02010609060101010101" charset="-122"/>
                <a:ea typeface="仿宋" panose="02010609060101010101" charset="-122"/>
              </a:endParaRPr>
            </a:p>
          </p:txBody>
        </p:sp>
      </p:grpSp>
      <p:sp>
        <p:nvSpPr>
          <p:cNvPr id="34" name="十字星 38">
            <a:extLst>
              <a:ext uri="{FF2B5EF4-FFF2-40B4-BE49-F238E27FC236}">
                <a16:creationId xmlns:a16="http://schemas.microsoft.com/office/drawing/2014/main" id="{354865F0-C6BB-A309-9395-5ADA6C4C1852}"/>
              </a:ext>
            </a:extLst>
          </p:cNvPr>
          <p:cNvSpPr/>
          <p:nvPr/>
        </p:nvSpPr>
        <p:spPr>
          <a:xfrm>
            <a:off x="4926023" y="1451884"/>
            <a:ext cx="133985" cy="26797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B4AE8BF0-3BAE-4451-5086-FAC52C6CADD9}"/>
              </a:ext>
            </a:extLst>
          </p:cNvPr>
          <p:cNvGrpSpPr/>
          <p:nvPr/>
        </p:nvGrpSpPr>
        <p:grpSpPr>
          <a:xfrm>
            <a:off x="5847199" y="1857465"/>
            <a:ext cx="4009303" cy="709295"/>
            <a:chOff x="4948624" y="70068"/>
            <a:chExt cx="4009303" cy="709295"/>
          </a:xfrm>
        </p:grpSpPr>
        <p:sp>
          <p:nvSpPr>
            <p:cNvPr id="25" name="椭圆 22">
              <a:extLst>
                <a:ext uri="{FF2B5EF4-FFF2-40B4-BE49-F238E27FC236}">
                  <a16:creationId xmlns:a16="http://schemas.microsoft.com/office/drawing/2014/main" id="{3891B76C-52A0-6CB9-56CD-D725C87D004C}"/>
                </a:ext>
              </a:extLst>
            </p:cNvPr>
            <p:cNvSpPr/>
            <p:nvPr/>
          </p:nvSpPr>
          <p:spPr>
            <a:xfrm>
              <a:off x="4948624" y="119897"/>
              <a:ext cx="528320" cy="5581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圆角矩形 31">
              <a:extLst>
                <a:ext uri="{FF2B5EF4-FFF2-40B4-BE49-F238E27FC236}">
                  <a16:creationId xmlns:a16="http://schemas.microsoft.com/office/drawing/2014/main" id="{D82EDD56-FECF-A3F8-EE24-D6F17B77F9A3}"/>
                </a:ext>
              </a:extLst>
            </p:cNvPr>
            <p:cNvSpPr/>
            <p:nvPr/>
          </p:nvSpPr>
          <p:spPr>
            <a:xfrm>
              <a:off x="5599257" y="70068"/>
              <a:ext cx="3358670" cy="709295"/>
            </a:xfrm>
            <a:prstGeom prst="roundRect">
              <a:avLst/>
            </a:prstGeom>
            <a:solidFill>
              <a:srgbClr val="CFA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文本框 40">
              <a:extLst>
                <a:ext uri="{FF2B5EF4-FFF2-40B4-BE49-F238E27FC236}">
                  <a16:creationId xmlns:a16="http://schemas.microsoft.com/office/drawing/2014/main" id="{5D526018-1392-AC7E-5D25-7B843A1D20F6}"/>
                </a:ext>
              </a:extLst>
            </p:cNvPr>
            <p:cNvSpPr txBox="1"/>
            <p:nvPr/>
          </p:nvSpPr>
          <p:spPr>
            <a:xfrm>
              <a:off x="5630984" y="119830"/>
              <a:ext cx="315989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系統目的</a:t>
              </a:r>
              <a:endParaRPr lang="zh-CN" altLang="en-US" sz="28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endParaRPr>
            </a:p>
          </p:txBody>
        </p:sp>
      </p:grpSp>
      <p:sp>
        <p:nvSpPr>
          <p:cNvPr id="43" name="十字星 46">
            <a:extLst>
              <a:ext uri="{FF2B5EF4-FFF2-40B4-BE49-F238E27FC236}">
                <a16:creationId xmlns:a16="http://schemas.microsoft.com/office/drawing/2014/main" id="{5DE0ABB7-1E1E-FD18-D178-ECDA1880075F}"/>
              </a:ext>
            </a:extLst>
          </p:cNvPr>
          <p:cNvSpPr/>
          <p:nvPr/>
        </p:nvSpPr>
        <p:spPr>
          <a:xfrm>
            <a:off x="5856509" y="3804582"/>
            <a:ext cx="133985" cy="26797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8">
            <a:extLst>
              <a:ext uri="{FF2B5EF4-FFF2-40B4-BE49-F238E27FC236}">
                <a16:creationId xmlns:a16="http://schemas.microsoft.com/office/drawing/2014/main" id="{B2085ED8-E6DF-0F05-9922-F7C55001691A}"/>
              </a:ext>
            </a:extLst>
          </p:cNvPr>
          <p:cNvGrpSpPr/>
          <p:nvPr/>
        </p:nvGrpSpPr>
        <p:grpSpPr>
          <a:xfrm>
            <a:off x="10798884" y="5536295"/>
            <a:ext cx="1028065" cy="989330"/>
            <a:chOff x="1502" y="696"/>
            <a:chExt cx="1619" cy="1558"/>
          </a:xfrm>
          <a:effectLst>
            <a:outerShdw blurRad="50800" dist="50800" dir="5400000" algn="ctr" rotWithShape="0">
              <a:schemeClr val="bg1">
                <a:alpha val="11000"/>
              </a:schemeClr>
            </a:outerShdw>
          </a:effectLst>
        </p:grpSpPr>
        <p:grpSp>
          <p:nvGrpSpPr>
            <p:cNvPr id="46" name="组合 49">
              <a:extLst>
                <a:ext uri="{FF2B5EF4-FFF2-40B4-BE49-F238E27FC236}">
                  <a16:creationId xmlns:a16="http://schemas.microsoft.com/office/drawing/2014/main" id="{21ADF43D-685A-268A-DEF0-FDDEBD7FBA1A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48" name="十字星 50">
                <a:extLst>
                  <a:ext uri="{FF2B5EF4-FFF2-40B4-BE49-F238E27FC236}">
                    <a16:creationId xmlns:a16="http://schemas.microsoft.com/office/drawing/2014/main" id="{A74CE2F2-6CD0-B298-5709-E67CEA20376B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51">
                <a:extLst>
                  <a:ext uri="{FF2B5EF4-FFF2-40B4-BE49-F238E27FC236}">
                    <a16:creationId xmlns:a16="http://schemas.microsoft.com/office/drawing/2014/main" id="{187667DC-392B-4623-EBCF-3CBA010D2774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52">
                <a:extLst>
                  <a:ext uri="{FF2B5EF4-FFF2-40B4-BE49-F238E27FC236}">
                    <a16:creationId xmlns:a16="http://schemas.microsoft.com/office/drawing/2014/main" id="{2FD5A855-5363-5791-5B21-8B78E3325C6A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3">
                <a:extLst>
                  <a:ext uri="{FF2B5EF4-FFF2-40B4-BE49-F238E27FC236}">
                    <a16:creationId xmlns:a16="http://schemas.microsoft.com/office/drawing/2014/main" id="{C951B62B-1914-C7EE-0F61-254A5A9C1CEF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7" name="曲线连接符 54">
              <a:extLst>
                <a:ext uri="{FF2B5EF4-FFF2-40B4-BE49-F238E27FC236}">
                  <a16:creationId xmlns:a16="http://schemas.microsoft.com/office/drawing/2014/main" id="{AC2237F9-B843-9DC4-39E8-EE8BE1304CDA}"/>
                </a:ext>
              </a:extLst>
            </p:cNvPr>
            <p:cNvCxnSpPr>
              <a:stCxn id="49" idx="2"/>
              <a:endCxn id="49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任意多边形 55">
            <a:extLst>
              <a:ext uri="{FF2B5EF4-FFF2-40B4-BE49-F238E27FC236}">
                <a16:creationId xmlns:a16="http://schemas.microsoft.com/office/drawing/2014/main" id="{C8E57CEB-5DAB-F1AF-E698-8E5BD155D6AF}"/>
              </a:ext>
            </a:extLst>
          </p:cNvPr>
          <p:cNvSpPr/>
          <p:nvPr/>
        </p:nvSpPr>
        <p:spPr>
          <a:xfrm>
            <a:off x="10040694" y="5903960"/>
            <a:ext cx="2153285" cy="934720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9" name="群組 118">
            <a:extLst>
              <a:ext uri="{FF2B5EF4-FFF2-40B4-BE49-F238E27FC236}">
                <a16:creationId xmlns:a16="http://schemas.microsoft.com/office/drawing/2014/main" id="{F79C1F5F-E4BB-C6A5-ECB7-7674CB4D2881}"/>
              </a:ext>
            </a:extLst>
          </p:cNvPr>
          <p:cNvGrpSpPr/>
          <p:nvPr/>
        </p:nvGrpSpPr>
        <p:grpSpPr>
          <a:xfrm>
            <a:off x="5847983" y="2778397"/>
            <a:ext cx="4009303" cy="709295"/>
            <a:chOff x="4943937" y="955163"/>
            <a:chExt cx="4009303" cy="709295"/>
          </a:xfrm>
        </p:grpSpPr>
        <p:sp>
          <p:nvSpPr>
            <p:cNvPr id="37" name="椭圆 22">
              <a:extLst>
                <a:ext uri="{FF2B5EF4-FFF2-40B4-BE49-F238E27FC236}">
                  <a16:creationId xmlns:a16="http://schemas.microsoft.com/office/drawing/2014/main" id="{5166ACE5-6C30-1B17-40BA-2BB94124B48D}"/>
                </a:ext>
              </a:extLst>
            </p:cNvPr>
            <p:cNvSpPr/>
            <p:nvPr/>
          </p:nvSpPr>
          <p:spPr>
            <a:xfrm>
              <a:off x="4943937" y="1004992"/>
              <a:ext cx="528320" cy="5581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8" name="圆角矩形 31">
              <a:extLst>
                <a:ext uri="{FF2B5EF4-FFF2-40B4-BE49-F238E27FC236}">
                  <a16:creationId xmlns:a16="http://schemas.microsoft.com/office/drawing/2014/main" id="{319A6EC8-E9A0-9F7C-43AC-0658454DF6C9}"/>
                </a:ext>
              </a:extLst>
            </p:cNvPr>
            <p:cNvSpPr/>
            <p:nvPr/>
          </p:nvSpPr>
          <p:spPr>
            <a:xfrm>
              <a:off x="5594570" y="955163"/>
              <a:ext cx="3358670" cy="709295"/>
            </a:xfrm>
            <a:prstGeom prst="roundRect">
              <a:avLst/>
            </a:prstGeom>
            <a:solidFill>
              <a:srgbClr val="CFA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文本框 40">
              <a:extLst>
                <a:ext uri="{FF2B5EF4-FFF2-40B4-BE49-F238E27FC236}">
                  <a16:creationId xmlns:a16="http://schemas.microsoft.com/office/drawing/2014/main" id="{6613B38B-C184-8F76-C904-30B6461CB2A6}"/>
                </a:ext>
              </a:extLst>
            </p:cNvPr>
            <p:cNvSpPr txBox="1"/>
            <p:nvPr/>
          </p:nvSpPr>
          <p:spPr>
            <a:xfrm>
              <a:off x="5625513" y="1048200"/>
              <a:ext cx="3159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股票分析相關度</a:t>
              </a:r>
              <a:endParaRPr lang="zh-CN" altLang="en-US" sz="28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endParaRPr>
            </a:p>
          </p:txBody>
        </p:sp>
      </p:grp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AA19B1A7-5BF2-2C48-E9B0-0873BA0A8DCD}"/>
              </a:ext>
            </a:extLst>
          </p:cNvPr>
          <p:cNvGrpSpPr/>
          <p:nvPr/>
        </p:nvGrpSpPr>
        <p:grpSpPr>
          <a:xfrm>
            <a:off x="5847199" y="3647730"/>
            <a:ext cx="4009303" cy="709295"/>
            <a:chOff x="4943937" y="1805967"/>
            <a:chExt cx="4009303" cy="709295"/>
          </a:xfrm>
        </p:grpSpPr>
        <p:sp>
          <p:nvSpPr>
            <p:cNvPr id="72" name="椭圆 22">
              <a:extLst>
                <a:ext uri="{FF2B5EF4-FFF2-40B4-BE49-F238E27FC236}">
                  <a16:creationId xmlns:a16="http://schemas.microsoft.com/office/drawing/2014/main" id="{1CF3BD6A-0F8A-55EF-34B5-A966A30A3292}"/>
                </a:ext>
              </a:extLst>
            </p:cNvPr>
            <p:cNvSpPr/>
            <p:nvPr/>
          </p:nvSpPr>
          <p:spPr>
            <a:xfrm>
              <a:off x="4943937" y="1855796"/>
              <a:ext cx="528320" cy="5581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3" name="圆角矩形 31">
              <a:extLst>
                <a:ext uri="{FF2B5EF4-FFF2-40B4-BE49-F238E27FC236}">
                  <a16:creationId xmlns:a16="http://schemas.microsoft.com/office/drawing/2014/main" id="{149A3AC9-05DC-DA99-6E17-F1AD6A497AF5}"/>
                </a:ext>
              </a:extLst>
            </p:cNvPr>
            <p:cNvSpPr/>
            <p:nvPr/>
          </p:nvSpPr>
          <p:spPr>
            <a:xfrm>
              <a:off x="5594570" y="1805967"/>
              <a:ext cx="3358670" cy="709295"/>
            </a:xfrm>
            <a:prstGeom prst="roundRect">
              <a:avLst/>
            </a:prstGeom>
            <a:solidFill>
              <a:srgbClr val="CFA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文本框 40">
              <a:extLst>
                <a:ext uri="{FF2B5EF4-FFF2-40B4-BE49-F238E27FC236}">
                  <a16:creationId xmlns:a16="http://schemas.microsoft.com/office/drawing/2014/main" id="{18D8ECCF-F651-77A3-AD79-20FE70E322EE}"/>
                </a:ext>
              </a:extLst>
            </p:cNvPr>
            <p:cNvSpPr txBox="1"/>
            <p:nvPr/>
          </p:nvSpPr>
          <p:spPr>
            <a:xfrm>
              <a:off x="5626297" y="1855729"/>
              <a:ext cx="315989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研究成果</a:t>
              </a:r>
            </a:p>
          </p:txBody>
        </p:sp>
      </p:grp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4B8DDBE1-CB6A-55D3-4AD9-6DFF0039DFB4}"/>
              </a:ext>
            </a:extLst>
          </p:cNvPr>
          <p:cNvGrpSpPr/>
          <p:nvPr/>
        </p:nvGrpSpPr>
        <p:grpSpPr>
          <a:xfrm>
            <a:off x="5856509" y="4566892"/>
            <a:ext cx="4009303" cy="709295"/>
            <a:chOff x="4939250" y="2691062"/>
            <a:chExt cx="4009303" cy="709295"/>
          </a:xfrm>
        </p:grpSpPr>
        <p:sp>
          <p:nvSpPr>
            <p:cNvPr id="80" name="椭圆 22">
              <a:extLst>
                <a:ext uri="{FF2B5EF4-FFF2-40B4-BE49-F238E27FC236}">
                  <a16:creationId xmlns:a16="http://schemas.microsoft.com/office/drawing/2014/main" id="{9BC3D5C2-8C61-5B67-AD69-9048FBF96797}"/>
                </a:ext>
              </a:extLst>
            </p:cNvPr>
            <p:cNvSpPr/>
            <p:nvPr/>
          </p:nvSpPr>
          <p:spPr>
            <a:xfrm>
              <a:off x="4939250" y="2740891"/>
              <a:ext cx="528320" cy="5581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1" name="圆角矩形 31">
              <a:extLst>
                <a:ext uri="{FF2B5EF4-FFF2-40B4-BE49-F238E27FC236}">
                  <a16:creationId xmlns:a16="http://schemas.microsoft.com/office/drawing/2014/main" id="{FBDA4716-6078-824E-FEA1-212606FAFCA4}"/>
                </a:ext>
              </a:extLst>
            </p:cNvPr>
            <p:cNvSpPr/>
            <p:nvPr/>
          </p:nvSpPr>
          <p:spPr>
            <a:xfrm>
              <a:off x="5589883" y="2691062"/>
              <a:ext cx="3358670" cy="709295"/>
            </a:xfrm>
            <a:prstGeom prst="roundRect">
              <a:avLst/>
            </a:prstGeom>
            <a:solidFill>
              <a:srgbClr val="CFA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文本框 40">
              <a:extLst>
                <a:ext uri="{FF2B5EF4-FFF2-40B4-BE49-F238E27FC236}">
                  <a16:creationId xmlns:a16="http://schemas.microsoft.com/office/drawing/2014/main" id="{B18C4944-34F8-F33A-22F6-F93997A24F9D}"/>
                </a:ext>
              </a:extLst>
            </p:cNvPr>
            <p:cNvSpPr txBox="1"/>
            <p:nvPr/>
          </p:nvSpPr>
          <p:spPr>
            <a:xfrm>
              <a:off x="5621609" y="2740824"/>
              <a:ext cx="3312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未來展望</a:t>
              </a:r>
              <a:endParaRPr lang="zh-CN" altLang="en-US" sz="28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endParaRPr>
            </a:p>
          </p:txBody>
        </p:sp>
      </p:grpSp>
      <p:sp>
        <p:nvSpPr>
          <p:cNvPr id="109" name="椭圆 43">
            <a:extLst>
              <a:ext uri="{FF2B5EF4-FFF2-40B4-BE49-F238E27FC236}">
                <a16:creationId xmlns:a16="http://schemas.microsoft.com/office/drawing/2014/main" id="{F3E70C53-0C82-A673-6B8D-2C5B0E85FA47}"/>
              </a:ext>
            </a:extLst>
          </p:cNvPr>
          <p:cNvSpPr/>
          <p:nvPr/>
        </p:nvSpPr>
        <p:spPr>
          <a:xfrm>
            <a:off x="11446487" y="5759540"/>
            <a:ext cx="170815" cy="177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十字星 45">
            <a:extLst>
              <a:ext uri="{FF2B5EF4-FFF2-40B4-BE49-F238E27FC236}">
                <a16:creationId xmlns:a16="http://schemas.microsoft.com/office/drawing/2014/main" id="{4C2763D3-EBB8-690C-B6FE-B512AADAAB13}"/>
              </a:ext>
            </a:extLst>
          </p:cNvPr>
          <p:cNvSpPr/>
          <p:nvPr/>
        </p:nvSpPr>
        <p:spPr>
          <a:xfrm>
            <a:off x="11574151" y="5407432"/>
            <a:ext cx="133985" cy="26797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十字星 39">
            <a:extLst>
              <a:ext uri="{FF2B5EF4-FFF2-40B4-BE49-F238E27FC236}">
                <a16:creationId xmlns:a16="http://schemas.microsoft.com/office/drawing/2014/main" id="{9C147634-8770-6EB4-6BD3-C94892F41D78}"/>
              </a:ext>
            </a:extLst>
          </p:cNvPr>
          <p:cNvSpPr/>
          <p:nvPr/>
        </p:nvSpPr>
        <p:spPr>
          <a:xfrm>
            <a:off x="11442464" y="6165527"/>
            <a:ext cx="133985" cy="26797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43">
            <a:extLst>
              <a:ext uri="{FF2B5EF4-FFF2-40B4-BE49-F238E27FC236}">
                <a16:creationId xmlns:a16="http://schemas.microsoft.com/office/drawing/2014/main" id="{AE8E8837-BE07-0E54-CD87-FA26A9D0297A}"/>
              </a:ext>
            </a:extLst>
          </p:cNvPr>
          <p:cNvSpPr/>
          <p:nvPr/>
        </p:nvSpPr>
        <p:spPr>
          <a:xfrm>
            <a:off x="11441800" y="6644635"/>
            <a:ext cx="170815" cy="177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十字星 45">
            <a:extLst>
              <a:ext uri="{FF2B5EF4-FFF2-40B4-BE49-F238E27FC236}">
                <a16:creationId xmlns:a16="http://schemas.microsoft.com/office/drawing/2014/main" id="{3239BD24-8E1D-4319-D720-3B38BB23DF34}"/>
              </a:ext>
            </a:extLst>
          </p:cNvPr>
          <p:cNvSpPr/>
          <p:nvPr/>
        </p:nvSpPr>
        <p:spPr>
          <a:xfrm>
            <a:off x="11569464" y="6292527"/>
            <a:ext cx="133985" cy="26797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666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6" y="412810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580629" y="796334"/>
            <a:ext cx="203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我們發現</a:t>
            </a:r>
          </a:p>
        </p:txBody>
      </p:sp>
      <p:sp>
        <p:nvSpPr>
          <p:cNvPr id="2" name="文本框 7">
            <a:extLst>
              <a:ext uri="{FF2B5EF4-FFF2-40B4-BE49-F238E27FC236}">
                <a16:creationId xmlns:a16="http://schemas.microsoft.com/office/drawing/2014/main" id="{3F805236-1230-55E0-C031-52E2B7D7DC3C}"/>
              </a:ext>
            </a:extLst>
          </p:cNvPr>
          <p:cNvSpPr txBox="1"/>
          <p:nvPr/>
        </p:nvSpPr>
        <p:spPr>
          <a:xfrm>
            <a:off x="1596521" y="2297677"/>
            <a:ext cx="100830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以單支股票來看的話 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會發現不只是相同產業的會在榜上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像鴻海 也與塑膠工業 金融業 鋼鐵工業 文化創意業 光電業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..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等等 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有一定機率的相關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391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41020" y="410937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457875" y="789462"/>
            <a:ext cx="21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以鴻海為例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C3A013B-EF45-C519-A19D-D0156C218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80" y="2116880"/>
            <a:ext cx="11127011" cy="802132"/>
          </a:xfrm>
          <a:prstGeom prst="rect">
            <a:avLst/>
          </a:prstGeom>
        </p:spPr>
      </p:pic>
      <p:sp>
        <p:nvSpPr>
          <p:cNvPr id="4" name="文本框 7">
            <a:extLst>
              <a:ext uri="{FF2B5EF4-FFF2-40B4-BE49-F238E27FC236}">
                <a16:creationId xmlns:a16="http://schemas.microsoft.com/office/drawing/2014/main" id="{9EEA23EF-E1C2-BABE-5358-AE4FD22F01B2}"/>
              </a:ext>
            </a:extLst>
          </p:cNvPr>
          <p:cNvSpPr txBox="1"/>
          <p:nvPr/>
        </p:nvSpPr>
        <p:spPr>
          <a:xfrm>
            <a:off x="777634" y="3323776"/>
            <a:ext cx="211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鴻海漲 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誰過幾天會漲</a:t>
            </a:r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BFD8171E-9C3F-A517-CECA-B78104A27A21}"/>
              </a:ext>
            </a:extLst>
          </p:cNvPr>
          <p:cNvSpPr txBox="1"/>
          <p:nvPr/>
        </p:nvSpPr>
        <p:spPr>
          <a:xfrm>
            <a:off x="3273006" y="3369266"/>
            <a:ext cx="211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鴻海跌 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誰過幾天會跌</a:t>
            </a:r>
          </a:p>
        </p:txBody>
      </p:sp>
      <p:sp>
        <p:nvSpPr>
          <p:cNvPr id="6" name="文本框 7">
            <a:extLst>
              <a:ext uri="{FF2B5EF4-FFF2-40B4-BE49-F238E27FC236}">
                <a16:creationId xmlns:a16="http://schemas.microsoft.com/office/drawing/2014/main" id="{838291EA-10DD-8B0D-9A4D-36906DB580E6}"/>
              </a:ext>
            </a:extLst>
          </p:cNvPr>
          <p:cNvSpPr txBox="1"/>
          <p:nvPr/>
        </p:nvSpPr>
        <p:spPr>
          <a:xfrm>
            <a:off x="6128617" y="3361099"/>
            <a:ext cx="2328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誰漲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過幾天鴻海會漲 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F19D0D90-CEE9-B8AB-EF79-47DD872260F5}"/>
              </a:ext>
            </a:extLst>
          </p:cNvPr>
          <p:cNvSpPr txBox="1"/>
          <p:nvPr/>
        </p:nvSpPr>
        <p:spPr>
          <a:xfrm>
            <a:off x="9197632" y="3369266"/>
            <a:ext cx="2328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誰跌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過幾天鴻海會跌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992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41020" y="410937"/>
            <a:ext cx="11301730" cy="602043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476489" y="764897"/>
            <a:ext cx="21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以鴻海為例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D763EC7-CBD5-1415-983C-D240964DA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216" y="743834"/>
            <a:ext cx="8679292" cy="121115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4B2E430-0DE7-3E78-6C5F-253767BFC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742" y="2115414"/>
            <a:ext cx="8655812" cy="114653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498BE9F-B672-CAC8-7ED8-FF4BA1100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262" y="3421153"/>
            <a:ext cx="8655812" cy="113669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07C52D0-77AE-BC09-1C14-145BB872E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262" y="4639002"/>
            <a:ext cx="8679292" cy="11366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筆跡 17">
                <a:extLst>
                  <a:ext uri="{FF2B5EF4-FFF2-40B4-BE49-F238E27FC236}">
                    <a16:creationId xmlns:a16="http://schemas.microsoft.com/office/drawing/2014/main" id="{6904CACE-EBF4-F844-48F3-D93C9B9E8845}"/>
                  </a:ext>
                </a:extLst>
              </p14:cNvPr>
              <p14:cNvContentPartPr/>
              <p14:nvPr/>
            </p14:nvContentPartPr>
            <p14:xfrm>
              <a:off x="3909101" y="1627778"/>
              <a:ext cx="715320" cy="93600"/>
            </p14:xfrm>
          </p:contentPart>
        </mc:Choice>
        <mc:Fallback xmlns="">
          <p:pic>
            <p:nvPicPr>
              <p:cNvPr id="18" name="筆跡 17">
                <a:extLst>
                  <a:ext uri="{FF2B5EF4-FFF2-40B4-BE49-F238E27FC236}">
                    <a16:creationId xmlns:a16="http://schemas.microsoft.com/office/drawing/2014/main" id="{6904CACE-EBF4-F844-48F3-D93C9B9E88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55101" y="1519778"/>
                <a:ext cx="82296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筆跡 19">
                <a:extLst>
                  <a:ext uri="{FF2B5EF4-FFF2-40B4-BE49-F238E27FC236}">
                    <a16:creationId xmlns:a16="http://schemas.microsoft.com/office/drawing/2014/main" id="{1BD93394-CF25-3C2D-0436-265B01643093}"/>
                  </a:ext>
                </a:extLst>
              </p14:cNvPr>
              <p14:cNvContentPartPr/>
              <p14:nvPr/>
            </p14:nvContentPartPr>
            <p14:xfrm>
              <a:off x="3892056" y="3017162"/>
              <a:ext cx="642960" cy="21240"/>
            </p14:xfrm>
          </p:contentPart>
        </mc:Choice>
        <mc:Fallback xmlns="">
          <p:pic>
            <p:nvPicPr>
              <p:cNvPr id="20" name="筆跡 19">
                <a:extLst>
                  <a:ext uri="{FF2B5EF4-FFF2-40B4-BE49-F238E27FC236}">
                    <a16:creationId xmlns:a16="http://schemas.microsoft.com/office/drawing/2014/main" id="{1BD93394-CF25-3C2D-0436-265B016430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38086" y="2909162"/>
                <a:ext cx="7505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筆跡 21">
                <a:extLst>
                  <a:ext uri="{FF2B5EF4-FFF2-40B4-BE49-F238E27FC236}">
                    <a16:creationId xmlns:a16="http://schemas.microsoft.com/office/drawing/2014/main" id="{CC68D224-9DD1-5F59-FFB0-16B4D8D999BE}"/>
                  </a:ext>
                </a:extLst>
              </p14:cNvPr>
              <p14:cNvContentPartPr/>
              <p14:nvPr/>
            </p14:nvContentPartPr>
            <p14:xfrm>
              <a:off x="6752007" y="4351695"/>
              <a:ext cx="803160" cy="61920"/>
            </p14:xfrm>
          </p:contentPart>
        </mc:Choice>
        <mc:Fallback xmlns="">
          <p:pic>
            <p:nvPicPr>
              <p:cNvPr id="22" name="筆跡 21">
                <a:extLst>
                  <a:ext uri="{FF2B5EF4-FFF2-40B4-BE49-F238E27FC236}">
                    <a16:creationId xmlns:a16="http://schemas.microsoft.com/office/drawing/2014/main" id="{CC68D224-9DD1-5F59-FFB0-16B4D8D999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98007" y="4243695"/>
                <a:ext cx="91080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筆跡 31">
                <a:extLst>
                  <a:ext uri="{FF2B5EF4-FFF2-40B4-BE49-F238E27FC236}">
                    <a16:creationId xmlns:a16="http://schemas.microsoft.com/office/drawing/2014/main" id="{E0F1D584-7806-29FF-2109-49AC1D5BD6E6}"/>
                  </a:ext>
                </a:extLst>
              </p14:cNvPr>
              <p14:cNvContentPartPr/>
              <p14:nvPr/>
            </p14:nvContentPartPr>
            <p14:xfrm>
              <a:off x="6632067" y="5510151"/>
              <a:ext cx="762480" cy="110160"/>
            </p14:xfrm>
          </p:contentPart>
        </mc:Choice>
        <mc:Fallback xmlns="">
          <p:pic>
            <p:nvPicPr>
              <p:cNvPr id="32" name="筆跡 31">
                <a:extLst>
                  <a:ext uri="{FF2B5EF4-FFF2-40B4-BE49-F238E27FC236}">
                    <a16:creationId xmlns:a16="http://schemas.microsoft.com/office/drawing/2014/main" id="{E0F1D584-7806-29FF-2109-49AC1D5BD6E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78067" y="5402151"/>
                <a:ext cx="870120" cy="32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1130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532921" y="776716"/>
            <a:ext cx="148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關於股票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AC2853-633B-DEAE-CD00-C53468E32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21" y="1966566"/>
            <a:ext cx="8311593" cy="38829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517F0C4-934E-D5CA-C1A4-B07B8E1B0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149" y="1143000"/>
            <a:ext cx="2343007" cy="492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8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7A9B94-1040-F3F8-A921-52D0A61E0E64}"/>
              </a:ext>
            </a:extLst>
          </p:cNvPr>
          <p:cNvSpPr/>
          <p:nvPr/>
        </p:nvSpPr>
        <p:spPr>
          <a:xfrm>
            <a:off x="895333" y="1447527"/>
            <a:ext cx="10401333" cy="398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图文框 3">
            <a:extLst>
              <a:ext uri="{FF2B5EF4-FFF2-40B4-BE49-F238E27FC236}">
                <a16:creationId xmlns:a16="http://schemas.microsoft.com/office/drawing/2014/main" id="{CF1A001C-F619-6B64-3A54-600B09D18DF4}"/>
              </a:ext>
            </a:extLst>
          </p:cNvPr>
          <p:cNvSpPr/>
          <p:nvPr/>
        </p:nvSpPr>
        <p:spPr>
          <a:xfrm>
            <a:off x="1195585" y="1801037"/>
            <a:ext cx="9488154" cy="3319676"/>
          </a:xfrm>
          <a:prstGeom prst="fram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" name="组合 27">
            <a:extLst>
              <a:ext uri="{FF2B5EF4-FFF2-40B4-BE49-F238E27FC236}">
                <a16:creationId xmlns:a16="http://schemas.microsoft.com/office/drawing/2014/main" id="{C58A1403-CCDF-4BA9-3EBC-6167D0ECC1A1}"/>
              </a:ext>
            </a:extLst>
          </p:cNvPr>
          <p:cNvGrpSpPr/>
          <p:nvPr/>
        </p:nvGrpSpPr>
        <p:grpSpPr>
          <a:xfrm rot="1080000">
            <a:off x="764110" y="944438"/>
            <a:ext cx="1567292" cy="1380868"/>
            <a:chOff x="1502" y="696"/>
            <a:chExt cx="1619" cy="1558"/>
          </a:xfrm>
        </p:grpSpPr>
        <p:grpSp>
          <p:nvGrpSpPr>
            <p:cNvPr id="8" name="组合 25">
              <a:extLst>
                <a:ext uri="{FF2B5EF4-FFF2-40B4-BE49-F238E27FC236}">
                  <a16:creationId xmlns:a16="http://schemas.microsoft.com/office/drawing/2014/main" id="{4689E6F4-D288-1790-E178-0F5F10983702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0" name="十字星 9">
                <a:extLst>
                  <a:ext uri="{FF2B5EF4-FFF2-40B4-BE49-F238E27FC236}">
                    <a16:creationId xmlns:a16="http://schemas.microsoft.com/office/drawing/2014/main" id="{C986FE77-4231-62B3-303A-F8E48202F9FB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椭圆 20">
                <a:extLst>
                  <a:ext uri="{FF2B5EF4-FFF2-40B4-BE49-F238E27FC236}">
                    <a16:creationId xmlns:a16="http://schemas.microsoft.com/office/drawing/2014/main" id="{19AA56A5-FF25-D063-B7E9-B3DFBEBD0A4E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23">
                <a:extLst>
                  <a:ext uri="{FF2B5EF4-FFF2-40B4-BE49-F238E27FC236}">
                    <a16:creationId xmlns:a16="http://schemas.microsoft.com/office/drawing/2014/main" id="{4141806E-B7AD-013A-C942-8EED80BB9FA2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24">
                <a:extLst>
                  <a:ext uri="{FF2B5EF4-FFF2-40B4-BE49-F238E27FC236}">
                    <a16:creationId xmlns:a16="http://schemas.microsoft.com/office/drawing/2014/main" id="{E6AA8A64-4454-0726-81CE-CDDC8CE5DA13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曲线连接符 26">
              <a:extLst>
                <a:ext uri="{FF2B5EF4-FFF2-40B4-BE49-F238E27FC236}">
                  <a16:creationId xmlns:a16="http://schemas.microsoft.com/office/drawing/2014/main" id="{46FE6F64-48F5-258C-36C4-7E9610256A8E}"/>
                </a:ext>
              </a:extLst>
            </p:cNvPr>
            <p:cNvCxnSpPr>
              <a:stCxn id="11" idx="2"/>
              <a:endCxn id="11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任意多边形 53">
            <a:extLst>
              <a:ext uri="{FF2B5EF4-FFF2-40B4-BE49-F238E27FC236}">
                <a16:creationId xmlns:a16="http://schemas.microsoft.com/office/drawing/2014/main" id="{1EDE6168-A29B-DF8C-A809-4601408F79E5}"/>
              </a:ext>
            </a:extLst>
          </p:cNvPr>
          <p:cNvSpPr/>
          <p:nvPr/>
        </p:nvSpPr>
        <p:spPr>
          <a:xfrm>
            <a:off x="8519457" y="4013416"/>
            <a:ext cx="2733535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rgbClr val="CDDFD1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5" name="组合 6">
            <a:extLst>
              <a:ext uri="{FF2B5EF4-FFF2-40B4-BE49-F238E27FC236}">
                <a16:creationId xmlns:a16="http://schemas.microsoft.com/office/drawing/2014/main" id="{BC9EDE59-6FC0-74E2-0435-F080CE7C2F73}"/>
              </a:ext>
            </a:extLst>
          </p:cNvPr>
          <p:cNvGrpSpPr/>
          <p:nvPr/>
        </p:nvGrpSpPr>
        <p:grpSpPr>
          <a:xfrm rot="20700000">
            <a:off x="9435960" y="3163520"/>
            <a:ext cx="1151779" cy="1087806"/>
            <a:chOff x="1502" y="696"/>
            <a:chExt cx="1619" cy="1558"/>
          </a:xfrm>
        </p:grpSpPr>
        <p:grpSp>
          <p:nvGrpSpPr>
            <p:cNvPr id="16" name="组合 7">
              <a:extLst>
                <a:ext uri="{FF2B5EF4-FFF2-40B4-BE49-F238E27FC236}">
                  <a16:creationId xmlns:a16="http://schemas.microsoft.com/office/drawing/2014/main" id="{1D36097D-F4C6-BEBF-B10D-2A10FE6EA7F6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8" name="十字星 8">
                <a:extLst>
                  <a:ext uri="{FF2B5EF4-FFF2-40B4-BE49-F238E27FC236}">
                    <a16:creationId xmlns:a16="http://schemas.microsoft.com/office/drawing/2014/main" id="{D1D14845-2363-21A9-BC1C-3F725DB4E15A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椭圆 10">
                <a:extLst>
                  <a:ext uri="{FF2B5EF4-FFF2-40B4-BE49-F238E27FC236}">
                    <a16:creationId xmlns:a16="http://schemas.microsoft.com/office/drawing/2014/main" id="{403A0C35-940D-1E69-8BB3-59294A1068A5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" name="椭圆 11">
                <a:extLst>
                  <a:ext uri="{FF2B5EF4-FFF2-40B4-BE49-F238E27FC236}">
                    <a16:creationId xmlns:a16="http://schemas.microsoft.com/office/drawing/2014/main" id="{668B01B3-878C-9787-C915-7690BDF6B600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椭圆 12">
                <a:extLst>
                  <a:ext uri="{FF2B5EF4-FFF2-40B4-BE49-F238E27FC236}">
                    <a16:creationId xmlns:a16="http://schemas.microsoft.com/office/drawing/2014/main" id="{82D3CD5E-B68C-99E4-D70D-51C1C426E591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7" name="曲线连接符 13">
              <a:extLst>
                <a:ext uri="{FF2B5EF4-FFF2-40B4-BE49-F238E27FC236}">
                  <a16:creationId xmlns:a16="http://schemas.microsoft.com/office/drawing/2014/main" id="{8139CBD2-5696-6917-B93B-DE6E70DC70CB}"/>
                </a:ext>
              </a:extLst>
            </p:cNvPr>
            <p:cNvCxnSpPr>
              <a:stCxn id="19" idx="2"/>
              <a:endCxn id="19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任意多边形 14">
            <a:extLst>
              <a:ext uri="{FF2B5EF4-FFF2-40B4-BE49-F238E27FC236}">
                <a16:creationId xmlns:a16="http://schemas.microsoft.com/office/drawing/2014/main" id="{92816619-7D0F-C36E-5905-65B36B54A17C}"/>
              </a:ext>
            </a:extLst>
          </p:cNvPr>
          <p:cNvSpPr/>
          <p:nvPr/>
        </p:nvSpPr>
        <p:spPr>
          <a:xfrm>
            <a:off x="8713470" y="3973274"/>
            <a:ext cx="2505248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十字星 39">
            <a:extLst>
              <a:ext uri="{FF2B5EF4-FFF2-40B4-BE49-F238E27FC236}">
                <a16:creationId xmlns:a16="http://schemas.microsoft.com/office/drawing/2014/main" id="{251A125B-C2DF-F357-4C8C-3620C418E375}"/>
              </a:ext>
            </a:extLst>
          </p:cNvPr>
          <p:cNvSpPr/>
          <p:nvPr/>
        </p:nvSpPr>
        <p:spPr>
          <a:xfrm>
            <a:off x="6513426" y="385381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十字星 15">
            <a:extLst>
              <a:ext uri="{FF2B5EF4-FFF2-40B4-BE49-F238E27FC236}">
                <a16:creationId xmlns:a16="http://schemas.microsoft.com/office/drawing/2014/main" id="{17189CAD-0326-4501-7B7B-FA6424A258ED}"/>
              </a:ext>
            </a:extLst>
          </p:cNvPr>
          <p:cNvSpPr/>
          <p:nvPr/>
        </p:nvSpPr>
        <p:spPr>
          <a:xfrm>
            <a:off x="8304761" y="271716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585FDF94-08B1-DF14-4E3D-AAB05E2A81BA}"/>
              </a:ext>
            </a:extLst>
          </p:cNvPr>
          <p:cNvSpPr txBox="1"/>
          <p:nvPr/>
        </p:nvSpPr>
        <p:spPr>
          <a:xfrm>
            <a:off x="1096369" y="1634872"/>
            <a:ext cx="10200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7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3-4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7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研究成果</a:t>
            </a:r>
            <a:endParaRPr kumimoji="0" lang="en-US" altLang="zh-TW" sz="7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7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特別產業比對</a:t>
            </a:r>
            <a:endParaRPr kumimoji="0" lang="zh-TW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988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41020" y="410937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170330" y="743834"/>
            <a:ext cx="21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特別產業比對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3E63147-72C7-DB8D-A71F-418A491F5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490" y="691175"/>
            <a:ext cx="2079916" cy="5395726"/>
          </a:xfrm>
          <a:prstGeom prst="rect">
            <a:avLst/>
          </a:prstGeom>
        </p:spPr>
      </p:pic>
      <p:sp>
        <p:nvSpPr>
          <p:cNvPr id="5" name="文本框 7">
            <a:extLst>
              <a:ext uri="{FF2B5EF4-FFF2-40B4-BE49-F238E27FC236}">
                <a16:creationId xmlns:a16="http://schemas.microsoft.com/office/drawing/2014/main" id="{32D11BC1-85E3-4FFE-CE5A-11A7AE97EA21}"/>
              </a:ext>
            </a:extLst>
          </p:cNvPr>
          <p:cNvSpPr txBox="1"/>
          <p:nvPr/>
        </p:nvSpPr>
        <p:spPr>
          <a:xfrm>
            <a:off x="6840408" y="743834"/>
            <a:ext cx="2896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IC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產業 次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20D0D26-1851-37E1-DEDA-7825364A5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876" y="1406436"/>
            <a:ext cx="1504655" cy="489013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E560740-B1B1-DD29-BC59-85AD8FFE9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866" y="1406436"/>
            <a:ext cx="1615255" cy="47165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544E9691-D05F-D01A-A613-EAC0DBC9019D}"/>
                  </a:ext>
                </a:extLst>
              </p14:cNvPr>
              <p14:cNvContentPartPr/>
              <p14:nvPr/>
            </p14:nvContentPartPr>
            <p14:xfrm>
              <a:off x="3369287" y="5625391"/>
              <a:ext cx="1032840" cy="3024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544E9691-D05F-D01A-A613-EAC0DBC901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15647" y="5517391"/>
                <a:ext cx="1140480" cy="2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0700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468239" y="418782"/>
            <a:ext cx="11301730" cy="602043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580629" y="796334"/>
            <a:ext cx="203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我們發現</a:t>
            </a:r>
          </a:p>
        </p:txBody>
      </p:sp>
      <p:sp>
        <p:nvSpPr>
          <p:cNvPr id="2" name="文本框 7">
            <a:extLst>
              <a:ext uri="{FF2B5EF4-FFF2-40B4-BE49-F238E27FC236}">
                <a16:creationId xmlns:a16="http://schemas.microsoft.com/office/drawing/2014/main" id="{8BC78E2B-2A12-FACD-E6BF-EBFC6F74EE91}"/>
              </a:ext>
            </a:extLst>
          </p:cNvPr>
          <p:cNvSpPr txBox="1"/>
          <p:nvPr/>
        </p:nvSpPr>
        <p:spPr>
          <a:xfrm>
            <a:off x="2316290" y="1146287"/>
            <a:ext cx="770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封裝設備 類比晶片 晶圓代工 封裝材料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</a:t>
            </a:r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個次類別的幾間公司 在近五年</a:t>
            </a: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會有機率帶動次類別 記憶體晶片的上漲或是關聯</a:t>
            </a: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042A14C-60C3-6DEC-A94C-85B2EACD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8" y="2873909"/>
            <a:ext cx="10623863" cy="163747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3A82AF2-6CD6-45B4-CF27-15F0DB84F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64" y="4801743"/>
            <a:ext cx="10510071" cy="9340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16451801-AC5D-C1DE-BA27-11CB77DECF5B}"/>
                  </a:ext>
                </a:extLst>
              </p14:cNvPr>
              <p14:cNvContentPartPr/>
              <p14:nvPr/>
            </p14:nvContentPartPr>
            <p14:xfrm>
              <a:off x="8855687" y="3746911"/>
              <a:ext cx="625320" cy="36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16451801-AC5D-C1DE-BA27-11CB77DECF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02047" y="3638911"/>
                <a:ext cx="732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FAFDD373-4BA7-00A8-1D60-65273285C0DD}"/>
                  </a:ext>
                </a:extLst>
              </p14:cNvPr>
              <p14:cNvContentPartPr/>
              <p14:nvPr/>
            </p14:nvContentPartPr>
            <p14:xfrm>
              <a:off x="8845607" y="4283311"/>
              <a:ext cx="635760" cy="30600"/>
            </p14:xfrm>
          </p:contentPart>
        </mc:Choice>
        <mc:Fallback xmlns=""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FAFDD373-4BA7-00A8-1D60-65273285C0D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91967" y="4175311"/>
                <a:ext cx="7434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6C0764AA-B500-A9E4-7CF9-BC79AE107B97}"/>
                  </a:ext>
                </a:extLst>
              </p14:cNvPr>
              <p14:cNvContentPartPr/>
              <p14:nvPr/>
            </p14:nvContentPartPr>
            <p14:xfrm>
              <a:off x="8905367" y="4988911"/>
              <a:ext cx="555840" cy="40320"/>
            </p14:xfrm>
          </p:contentPart>
        </mc:Choice>
        <mc:Fallback xmlns=""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6C0764AA-B500-A9E4-7CF9-BC79AE107B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51367" y="4881271"/>
                <a:ext cx="6634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4C72FD69-7768-33D0-109C-70F740788DD5}"/>
                  </a:ext>
                </a:extLst>
              </p14:cNvPr>
              <p14:cNvContentPartPr/>
              <p14:nvPr/>
            </p14:nvContentPartPr>
            <p14:xfrm>
              <a:off x="8895287" y="5525671"/>
              <a:ext cx="645120" cy="70920"/>
            </p14:xfrm>
          </p:contentPart>
        </mc:Choice>
        <mc:Fallback xmlns=""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4C72FD69-7768-33D0-109C-70F740788D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1287" y="5417671"/>
                <a:ext cx="75276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90D48F04-9D33-E32A-8AF7-5759BC2A11D9}"/>
                  </a:ext>
                </a:extLst>
              </p14:cNvPr>
              <p14:cNvContentPartPr/>
              <p14:nvPr/>
            </p14:nvContentPartPr>
            <p14:xfrm>
              <a:off x="4810367" y="3823591"/>
              <a:ext cx="711000" cy="66960"/>
            </p14:xfrm>
          </p:contentPart>
        </mc:Choice>
        <mc:Fallback xmlns=""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90D48F04-9D33-E32A-8AF7-5759BC2A11D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56367" y="3715591"/>
                <a:ext cx="8186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690864C-A078-D074-DB55-70E673BF3B83}"/>
                  </a:ext>
                </a:extLst>
              </p14:cNvPr>
              <p14:cNvContentPartPr/>
              <p14:nvPr/>
            </p14:nvContentPartPr>
            <p14:xfrm>
              <a:off x="4870127" y="4222831"/>
              <a:ext cx="571680" cy="6516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690864C-A078-D074-DB55-70E673BF3B8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16127" y="4115191"/>
                <a:ext cx="6793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0875C43C-8B6C-7B98-3BB4-C4AFD58BF911}"/>
                  </a:ext>
                </a:extLst>
              </p14:cNvPr>
              <p14:cNvContentPartPr/>
              <p14:nvPr/>
            </p14:nvContentPartPr>
            <p14:xfrm>
              <a:off x="4919807" y="4988911"/>
              <a:ext cx="555840" cy="20520"/>
            </p14:xfrm>
          </p:contentPart>
        </mc:Choice>
        <mc:Fallback xmlns=""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0875C43C-8B6C-7B98-3BB4-C4AFD58BF91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5807" y="4881271"/>
                <a:ext cx="6634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筆跡 11">
                <a:extLst>
                  <a:ext uri="{FF2B5EF4-FFF2-40B4-BE49-F238E27FC236}">
                    <a16:creationId xmlns:a16="http://schemas.microsoft.com/office/drawing/2014/main" id="{434D65BB-4DE0-84E8-8106-B5295F84B7BB}"/>
                  </a:ext>
                </a:extLst>
              </p14:cNvPr>
              <p14:cNvContentPartPr/>
              <p14:nvPr/>
            </p14:nvContentPartPr>
            <p14:xfrm>
              <a:off x="4899647" y="5524951"/>
              <a:ext cx="595800" cy="21240"/>
            </p14:xfrm>
          </p:contentPart>
        </mc:Choice>
        <mc:Fallback xmlns="">
          <p:pic>
            <p:nvPicPr>
              <p:cNvPr id="12" name="筆跡 11">
                <a:extLst>
                  <a:ext uri="{FF2B5EF4-FFF2-40B4-BE49-F238E27FC236}">
                    <a16:creationId xmlns:a16="http://schemas.microsoft.com/office/drawing/2014/main" id="{434D65BB-4DE0-84E8-8106-B5295F84B7B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46007" y="5416951"/>
                <a:ext cx="703440" cy="2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8823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261558" y="743834"/>
            <a:ext cx="203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特別</a:t>
            </a: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產業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頁面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5F4435-5C43-9C19-44D0-313795EB9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372" y="695156"/>
            <a:ext cx="2511513" cy="54676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D69270-F329-9A46-445A-AFEAAA6E0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68" y="1927251"/>
            <a:ext cx="8214701" cy="385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9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591330" y="652393"/>
            <a:ext cx="1451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兩支股票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計算頁面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272C5D-2B9F-187B-0254-EB684B35F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30" y="1901726"/>
            <a:ext cx="8333299" cy="389060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AB7F0E7-58A3-0AAE-DEBB-6934DD89A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037" y="620570"/>
            <a:ext cx="2542476" cy="558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44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7A9B94-1040-F3F8-A921-52D0A61E0E64}"/>
              </a:ext>
            </a:extLst>
          </p:cNvPr>
          <p:cNvSpPr/>
          <p:nvPr/>
        </p:nvSpPr>
        <p:spPr>
          <a:xfrm>
            <a:off x="1665135" y="1610907"/>
            <a:ext cx="8861730" cy="3551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图文框 3">
            <a:extLst>
              <a:ext uri="{FF2B5EF4-FFF2-40B4-BE49-F238E27FC236}">
                <a16:creationId xmlns:a16="http://schemas.microsoft.com/office/drawing/2014/main" id="{CF1A001C-F619-6B64-3A54-600B09D18DF4}"/>
              </a:ext>
            </a:extLst>
          </p:cNvPr>
          <p:cNvSpPr/>
          <p:nvPr/>
        </p:nvSpPr>
        <p:spPr>
          <a:xfrm>
            <a:off x="2217337" y="1887040"/>
            <a:ext cx="7757326" cy="2938331"/>
          </a:xfrm>
          <a:prstGeom prst="fram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" name="组合 27">
            <a:extLst>
              <a:ext uri="{FF2B5EF4-FFF2-40B4-BE49-F238E27FC236}">
                <a16:creationId xmlns:a16="http://schemas.microsoft.com/office/drawing/2014/main" id="{C58A1403-CCDF-4BA9-3EBC-6167D0ECC1A1}"/>
              </a:ext>
            </a:extLst>
          </p:cNvPr>
          <p:cNvGrpSpPr/>
          <p:nvPr/>
        </p:nvGrpSpPr>
        <p:grpSpPr>
          <a:xfrm rot="1080000">
            <a:off x="1567323" y="890790"/>
            <a:ext cx="1151779" cy="1087806"/>
            <a:chOff x="1502" y="696"/>
            <a:chExt cx="1619" cy="1558"/>
          </a:xfrm>
        </p:grpSpPr>
        <p:grpSp>
          <p:nvGrpSpPr>
            <p:cNvPr id="8" name="组合 25">
              <a:extLst>
                <a:ext uri="{FF2B5EF4-FFF2-40B4-BE49-F238E27FC236}">
                  <a16:creationId xmlns:a16="http://schemas.microsoft.com/office/drawing/2014/main" id="{4689E6F4-D288-1790-E178-0F5F10983702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0" name="十字星 9">
                <a:extLst>
                  <a:ext uri="{FF2B5EF4-FFF2-40B4-BE49-F238E27FC236}">
                    <a16:creationId xmlns:a16="http://schemas.microsoft.com/office/drawing/2014/main" id="{C986FE77-4231-62B3-303A-F8E48202F9FB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椭圆 20">
                <a:extLst>
                  <a:ext uri="{FF2B5EF4-FFF2-40B4-BE49-F238E27FC236}">
                    <a16:creationId xmlns:a16="http://schemas.microsoft.com/office/drawing/2014/main" id="{19AA56A5-FF25-D063-B7E9-B3DFBEBD0A4E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23">
                <a:extLst>
                  <a:ext uri="{FF2B5EF4-FFF2-40B4-BE49-F238E27FC236}">
                    <a16:creationId xmlns:a16="http://schemas.microsoft.com/office/drawing/2014/main" id="{4141806E-B7AD-013A-C942-8EED80BB9FA2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24">
                <a:extLst>
                  <a:ext uri="{FF2B5EF4-FFF2-40B4-BE49-F238E27FC236}">
                    <a16:creationId xmlns:a16="http://schemas.microsoft.com/office/drawing/2014/main" id="{E6AA8A64-4454-0726-81CE-CDDC8CE5DA13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曲线连接符 26">
              <a:extLst>
                <a:ext uri="{FF2B5EF4-FFF2-40B4-BE49-F238E27FC236}">
                  <a16:creationId xmlns:a16="http://schemas.microsoft.com/office/drawing/2014/main" id="{46FE6F64-48F5-258C-36C4-7E9610256A8E}"/>
                </a:ext>
              </a:extLst>
            </p:cNvPr>
            <p:cNvCxnSpPr>
              <a:stCxn id="11" idx="2"/>
              <a:endCxn id="11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任意多边形 53">
            <a:extLst>
              <a:ext uri="{FF2B5EF4-FFF2-40B4-BE49-F238E27FC236}">
                <a16:creationId xmlns:a16="http://schemas.microsoft.com/office/drawing/2014/main" id="{1EDE6168-A29B-DF8C-A809-4601408F79E5}"/>
              </a:ext>
            </a:extLst>
          </p:cNvPr>
          <p:cNvSpPr/>
          <p:nvPr/>
        </p:nvSpPr>
        <p:spPr>
          <a:xfrm>
            <a:off x="7793330" y="3777692"/>
            <a:ext cx="2733535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rgbClr val="CDDFD1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5" name="组合 6">
            <a:extLst>
              <a:ext uri="{FF2B5EF4-FFF2-40B4-BE49-F238E27FC236}">
                <a16:creationId xmlns:a16="http://schemas.microsoft.com/office/drawing/2014/main" id="{BC9EDE59-6FC0-74E2-0435-F080CE7C2F73}"/>
              </a:ext>
            </a:extLst>
          </p:cNvPr>
          <p:cNvGrpSpPr/>
          <p:nvPr/>
        </p:nvGrpSpPr>
        <p:grpSpPr>
          <a:xfrm rot="20700000">
            <a:off x="7445728" y="3828152"/>
            <a:ext cx="1151779" cy="1087806"/>
            <a:chOff x="1502" y="696"/>
            <a:chExt cx="1619" cy="1558"/>
          </a:xfrm>
        </p:grpSpPr>
        <p:grpSp>
          <p:nvGrpSpPr>
            <p:cNvPr id="16" name="组合 7">
              <a:extLst>
                <a:ext uri="{FF2B5EF4-FFF2-40B4-BE49-F238E27FC236}">
                  <a16:creationId xmlns:a16="http://schemas.microsoft.com/office/drawing/2014/main" id="{1D36097D-F4C6-BEBF-B10D-2A10FE6EA7F6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8" name="十字星 8">
                <a:extLst>
                  <a:ext uri="{FF2B5EF4-FFF2-40B4-BE49-F238E27FC236}">
                    <a16:creationId xmlns:a16="http://schemas.microsoft.com/office/drawing/2014/main" id="{D1D14845-2363-21A9-BC1C-3F725DB4E15A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椭圆 10">
                <a:extLst>
                  <a:ext uri="{FF2B5EF4-FFF2-40B4-BE49-F238E27FC236}">
                    <a16:creationId xmlns:a16="http://schemas.microsoft.com/office/drawing/2014/main" id="{403A0C35-940D-1E69-8BB3-59294A1068A5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" name="椭圆 11">
                <a:extLst>
                  <a:ext uri="{FF2B5EF4-FFF2-40B4-BE49-F238E27FC236}">
                    <a16:creationId xmlns:a16="http://schemas.microsoft.com/office/drawing/2014/main" id="{668B01B3-878C-9787-C915-7690BDF6B600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椭圆 12">
                <a:extLst>
                  <a:ext uri="{FF2B5EF4-FFF2-40B4-BE49-F238E27FC236}">
                    <a16:creationId xmlns:a16="http://schemas.microsoft.com/office/drawing/2014/main" id="{82D3CD5E-B68C-99E4-D70D-51C1C426E591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7" name="曲线连接符 13">
              <a:extLst>
                <a:ext uri="{FF2B5EF4-FFF2-40B4-BE49-F238E27FC236}">
                  <a16:creationId xmlns:a16="http://schemas.microsoft.com/office/drawing/2014/main" id="{8139CBD2-5696-6917-B93B-DE6E70DC70CB}"/>
                </a:ext>
              </a:extLst>
            </p:cNvPr>
            <p:cNvCxnSpPr>
              <a:stCxn id="19" idx="2"/>
              <a:endCxn id="19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任意多边形 14">
            <a:extLst>
              <a:ext uri="{FF2B5EF4-FFF2-40B4-BE49-F238E27FC236}">
                <a16:creationId xmlns:a16="http://schemas.microsoft.com/office/drawing/2014/main" id="{92816619-7D0F-C36E-5905-65B36B54A17C}"/>
              </a:ext>
            </a:extLst>
          </p:cNvPr>
          <p:cNvSpPr/>
          <p:nvPr/>
        </p:nvSpPr>
        <p:spPr>
          <a:xfrm>
            <a:off x="8021617" y="3769537"/>
            <a:ext cx="2505248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十字星 39">
            <a:extLst>
              <a:ext uri="{FF2B5EF4-FFF2-40B4-BE49-F238E27FC236}">
                <a16:creationId xmlns:a16="http://schemas.microsoft.com/office/drawing/2014/main" id="{251A125B-C2DF-F357-4C8C-3620C418E375}"/>
              </a:ext>
            </a:extLst>
          </p:cNvPr>
          <p:cNvSpPr/>
          <p:nvPr/>
        </p:nvSpPr>
        <p:spPr>
          <a:xfrm>
            <a:off x="6513426" y="385381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十字星 15">
            <a:extLst>
              <a:ext uri="{FF2B5EF4-FFF2-40B4-BE49-F238E27FC236}">
                <a16:creationId xmlns:a16="http://schemas.microsoft.com/office/drawing/2014/main" id="{17189CAD-0326-4501-7B7B-FA6424A258ED}"/>
              </a:ext>
            </a:extLst>
          </p:cNvPr>
          <p:cNvSpPr/>
          <p:nvPr/>
        </p:nvSpPr>
        <p:spPr>
          <a:xfrm>
            <a:off x="8304761" y="271716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585FDF94-08B1-DF14-4E3D-AAB05E2A81BA}"/>
              </a:ext>
            </a:extLst>
          </p:cNvPr>
          <p:cNvSpPr txBox="1"/>
          <p:nvPr/>
        </p:nvSpPr>
        <p:spPr>
          <a:xfrm>
            <a:off x="1929789" y="2649445"/>
            <a:ext cx="8332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4.</a:t>
            </a:r>
            <a:r>
              <a:rPr kumimoji="0" lang="zh-TW" altLang="en-US" sz="8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未來展望</a:t>
            </a:r>
          </a:p>
        </p:txBody>
      </p:sp>
    </p:spTree>
    <p:extLst>
      <p:ext uri="{BB962C8B-B14F-4D97-AF65-F5344CB8AC3E}">
        <p14:creationId xmlns:p14="http://schemas.microsoft.com/office/powerpoint/2010/main" val="1926596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7A9B94-1040-F3F8-A921-52D0A61E0E64}"/>
              </a:ext>
            </a:extLst>
          </p:cNvPr>
          <p:cNvSpPr/>
          <p:nvPr/>
        </p:nvSpPr>
        <p:spPr>
          <a:xfrm>
            <a:off x="1665135" y="1743357"/>
            <a:ext cx="8861730" cy="3551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文框 3">
            <a:extLst>
              <a:ext uri="{FF2B5EF4-FFF2-40B4-BE49-F238E27FC236}">
                <a16:creationId xmlns:a16="http://schemas.microsoft.com/office/drawing/2014/main" id="{CF1A001C-F619-6B64-3A54-600B09D18DF4}"/>
              </a:ext>
            </a:extLst>
          </p:cNvPr>
          <p:cNvSpPr/>
          <p:nvPr/>
        </p:nvSpPr>
        <p:spPr>
          <a:xfrm>
            <a:off x="2241286" y="2049720"/>
            <a:ext cx="7757326" cy="2938331"/>
          </a:xfrm>
          <a:prstGeom prst="fram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合 27">
            <a:extLst>
              <a:ext uri="{FF2B5EF4-FFF2-40B4-BE49-F238E27FC236}">
                <a16:creationId xmlns:a16="http://schemas.microsoft.com/office/drawing/2014/main" id="{C58A1403-CCDF-4BA9-3EBC-6167D0ECC1A1}"/>
              </a:ext>
            </a:extLst>
          </p:cNvPr>
          <p:cNvGrpSpPr/>
          <p:nvPr/>
        </p:nvGrpSpPr>
        <p:grpSpPr>
          <a:xfrm rot="1080000">
            <a:off x="1665397" y="1199454"/>
            <a:ext cx="1151779" cy="1087806"/>
            <a:chOff x="1502" y="696"/>
            <a:chExt cx="1619" cy="1558"/>
          </a:xfrm>
        </p:grpSpPr>
        <p:grpSp>
          <p:nvGrpSpPr>
            <p:cNvPr id="8" name="组合 25">
              <a:extLst>
                <a:ext uri="{FF2B5EF4-FFF2-40B4-BE49-F238E27FC236}">
                  <a16:creationId xmlns:a16="http://schemas.microsoft.com/office/drawing/2014/main" id="{4689E6F4-D288-1790-E178-0F5F10983702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0" name="十字星 9">
                <a:extLst>
                  <a:ext uri="{FF2B5EF4-FFF2-40B4-BE49-F238E27FC236}">
                    <a16:creationId xmlns:a16="http://schemas.microsoft.com/office/drawing/2014/main" id="{C986FE77-4231-62B3-303A-F8E48202F9FB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20">
                <a:extLst>
                  <a:ext uri="{FF2B5EF4-FFF2-40B4-BE49-F238E27FC236}">
                    <a16:creationId xmlns:a16="http://schemas.microsoft.com/office/drawing/2014/main" id="{19AA56A5-FF25-D063-B7E9-B3DFBEBD0A4E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23">
                <a:extLst>
                  <a:ext uri="{FF2B5EF4-FFF2-40B4-BE49-F238E27FC236}">
                    <a16:creationId xmlns:a16="http://schemas.microsoft.com/office/drawing/2014/main" id="{4141806E-B7AD-013A-C942-8EED80BB9FA2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24">
                <a:extLst>
                  <a:ext uri="{FF2B5EF4-FFF2-40B4-BE49-F238E27FC236}">
                    <a16:creationId xmlns:a16="http://schemas.microsoft.com/office/drawing/2014/main" id="{E6AA8A64-4454-0726-81CE-CDDC8CE5DA13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曲线连接符 26">
              <a:extLst>
                <a:ext uri="{FF2B5EF4-FFF2-40B4-BE49-F238E27FC236}">
                  <a16:creationId xmlns:a16="http://schemas.microsoft.com/office/drawing/2014/main" id="{46FE6F64-48F5-258C-36C4-7E9610256A8E}"/>
                </a:ext>
              </a:extLst>
            </p:cNvPr>
            <p:cNvCxnSpPr>
              <a:stCxn id="11" idx="2"/>
              <a:endCxn id="11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任意多边形 53">
            <a:extLst>
              <a:ext uri="{FF2B5EF4-FFF2-40B4-BE49-F238E27FC236}">
                <a16:creationId xmlns:a16="http://schemas.microsoft.com/office/drawing/2014/main" id="{1EDE6168-A29B-DF8C-A809-4601408F79E5}"/>
              </a:ext>
            </a:extLst>
          </p:cNvPr>
          <p:cNvSpPr/>
          <p:nvPr/>
        </p:nvSpPr>
        <p:spPr>
          <a:xfrm>
            <a:off x="7793330" y="3777692"/>
            <a:ext cx="2733535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rgbClr val="CDDFD1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" name="组合 6">
            <a:extLst>
              <a:ext uri="{FF2B5EF4-FFF2-40B4-BE49-F238E27FC236}">
                <a16:creationId xmlns:a16="http://schemas.microsoft.com/office/drawing/2014/main" id="{BC9EDE59-6FC0-74E2-0435-F080CE7C2F73}"/>
              </a:ext>
            </a:extLst>
          </p:cNvPr>
          <p:cNvGrpSpPr/>
          <p:nvPr/>
        </p:nvGrpSpPr>
        <p:grpSpPr>
          <a:xfrm rot="20700000">
            <a:off x="7415731" y="3923420"/>
            <a:ext cx="1151779" cy="1087806"/>
            <a:chOff x="1502" y="696"/>
            <a:chExt cx="1619" cy="1558"/>
          </a:xfrm>
        </p:grpSpPr>
        <p:grpSp>
          <p:nvGrpSpPr>
            <p:cNvPr id="16" name="组合 7">
              <a:extLst>
                <a:ext uri="{FF2B5EF4-FFF2-40B4-BE49-F238E27FC236}">
                  <a16:creationId xmlns:a16="http://schemas.microsoft.com/office/drawing/2014/main" id="{1D36097D-F4C6-BEBF-B10D-2A10FE6EA7F6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8" name="十字星 8">
                <a:extLst>
                  <a:ext uri="{FF2B5EF4-FFF2-40B4-BE49-F238E27FC236}">
                    <a16:creationId xmlns:a16="http://schemas.microsoft.com/office/drawing/2014/main" id="{D1D14845-2363-21A9-BC1C-3F725DB4E15A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0">
                <a:extLst>
                  <a:ext uri="{FF2B5EF4-FFF2-40B4-BE49-F238E27FC236}">
                    <a16:creationId xmlns:a16="http://schemas.microsoft.com/office/drawing/2014/main" id="{403A0C35-940D-1E69-8BB3-59294A1068A5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1">
                <a:extLst>
                  <a:ext uri="{FF2B5EF4-FFF2-40B4-BE49-F238E27FC236}">
                    <a16:creationId xmlns:a16="http://schemas.microsoft.com/office/drawing/2014/main" id="{668B01B3-878C-9787-C915-7690BDF6B600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12">
                <a:extLst>
                  <a:ext uri="{FF2B5EF4-FFF2-40B4-BE49-F238E27FC236}">
                    <a16:creationId xmlns:a16="http://schemas.microsoft.com/office/drawing/2014/main" id="{82D3CD5E-B68C-99E4-D70D-51C1C426E591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7" name="曲线连接符 13">
              <a:extLst>
                <a:ext uri="{FF2B5EF4-FFF2-40B4-BE49-F238E27FC236}">
                  <a16:creationId xmlns:a16="http://schemas.microsoft.com/office/drawing/2014/main" id="{8139CBD2-5696-6917-B93B-DE6E70DC70CB}"/>
                </a:ext>
              </a:extLst>
            </p:cNvPr>
            <p:cNvCxnSpPr>
              <a:stCxn id="19" idx="2"/>
              <a:endCxn id="19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任意多边形 14">
            <a:extLst>
              <a:ext uri="{FF2B5EF4-FFF2-40B4-BE49-F238E27FC236}">
                <a16:creationId xmlns:a16="http://schemas.microsoft.com/office/drawing/2014/main" id="{92816619-7D0F-C36E-5905-65B36B54A17C}"/>
              </a:ext>
            </a:extLst>
          </p:cNvPr>
          <p:cNvSpPr/>
          <p:nvPr/>
        </p:nvSpPr>
        <p:spPr>
          <a:xfrm>
            <a:off x="8006619" y="3910749"/>
            <a:ext cx="2505248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十字星 39">
            <a:extLst>
              <a:ext uri="{FF2B5EF4-FFF2-40B4-BE49-F238E27FC236}">
                <a16:creationId xmlns:a16="http://schemas.microsoft.com/office/drawing/2014/main" id="{251A125B-C2DF-F357-4C8C-3620C418E375}"/>
              </a:ext>
            </a:extLst>
          </p:cNvPr>
          <p:cNvSpPr/>
          <p:nvPr/>
        </p:nvSpPr>
        <p:spPr>
          <a:xfrm>
            <a:off x="6513426" y="385381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十字星 15">
            <a:extLst>
              <a:ext uri="{FF2B5EF4-FFF2-40B4-BE49-F238E27FC236}">
                <a16:creationId xmlns:a16="http://schemas.microsoft.com/office/drawing/2014/main" id="{17189CAD-0326-4501-7B7B-FA6424A258ED}"/>
              </a:ext>
            </a:extLst>
          </p:cNvPr>
          <p:cNvSpPr/>
          <p:nvPr/>
        </p:nvSpPr>
        <p:spPr>
          <a:xfrm>
            <a:off x="8304761" y="271716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585FDF94-08B1-DF14-4E3D-AAB05E2A81BA}"/>
              </a:ext>
            </a:extLst>
          </p:cNvPr>
          <p:cNvSpPr txBox="1"/>
          <p:nvPr/>
        </p:nvSpPr>
        <p:spPr>
          <a:xfrm>
            <a:off x="3491724" y="2811002"/>
            <a:ext cx="55595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80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80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</a:t>
            </a:r>
            <a:endParaRPr lang="zh-CN" altLang="en-US" sz="80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80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458417" y="774754"/>
            <a:ext cx="203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未來展望</a:t>
            </a:r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id="{F1FFAAB6-3F66-EC51-E8BD-16E21FD62593}"/>
              </a:ext>
            </a:extLst>
          </p:cNvPr>
          <p:cNvSpPr txBox="1"/>
          <p:nvPr/>
        </p:nvSpPr>
        <p:spPr>
          <a:xfrm>
            <a:off x="3053837" y="426719"/>
            <a:ext cx="71766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要討論數據 不能沒有量化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但量化數據也不是一切</a:t>
            </a: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尤其是股市 消息面 交易量 技術分析 也都很重要</a:t>
            </a: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以鴻海 與 宏碁來說 </a:t>
            </a: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我們分析出他們有一定相隔天數的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關聯</a:t>
            </a: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而在消息面上 的確也有相關聯的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但這都是 使用者自己額外去查詢的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0D332B-1B55-334F-7110-378920F61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3489581"/>
            <a:ext cx="7897327" cy="3810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FC74ABC-AA1D-FD0A-C999-189FB75C2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500" y="3982911"/>
            <a:ext cx="3607610" cy="2313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F55C284-B6FE-42CC-CBFB-102A575AA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571" y="4008289"/>
            <a:ext cx="4569827" cy="230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0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458417" y="412810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536680" y="783547"/>
            <a:ext cx="1475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未來展望</a:t>
            </a:r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id="{F1FFAAB6-3F66-EC51-E8BD-16E21FD62593}"/>
              </a:ext>
            </a:extLst>
          </p:cNvPr>
          <p:cNvSpPr txBox="1"/>
          <p:nvPr/>
        </p:nvSpPr>
        <p:spPr>
          <a:xfrm>
            <a:off x="2942166" y="1351508"/>
            <a:ext cx="717664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因此 如果我們的系統在未來又添加上分數機制</a:t>
            </a:r>
            <a:b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b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分數 加減分 判定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多個時間週期的相互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驗證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消息面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的爬蟲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400" b="1" dirty="0">
                <a:solidFill>
                  <a:prstClr val="black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交易量能</a:t>
            </a: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大量使用者的</a:t>
            </a:r>
            <a:r>
              <a:rPr lang="zh-TW" altLang="en-US" sz="2400" b="1" dirty="0">
                <a:solidFill>
                  <a:prstClr val="black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回饋操作數據</a:t>
            </a:r>
            <a:endParaRPr lang="en-US" altLang="zh-TW" sz="2400" b="1" dirty="0">
              <a:solidFill>
                <a:prstClr val="black"/>
              </a:solidFill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400" b="1" dirty="0">
                <a:solidFill>
                  <a:prstClr val="black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技術分析的公式 </a:t>
            </a: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配合運算</a:t>
            </a: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來與前面計算出的機率搭配</a:t>
            </a: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就有可能輔助我們的分析系統更加準確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239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7A9B94-1040-F3F8-A921-52D0A61E0E64}"/>
              </a:ext>
            </a:extLst>
          </p:cNvPr>
          <p:cNvSpPr/>
          <p:nvPr/>
        </p:nvSpPr>
        <p:spPr>
          <a:xfrm>
            <a:off x="1665135" y="1610907"/>
            <a:ext cx="8861730" cy="3551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图文框 3">
            <a:extLst>
              <a:ext uri="{FF2B5EF4-FFF2-40B4-BE49-F238E27FC236}">
                <a16:creationId xmlns:a16="http://schemas.microsoft.com/office/drawing/2014/main" id="{CF1A001C-F619-6B64-3A54-600B09D18DF4}"/>
              </a:ext>
            </a:extLst>
          </p:cNvPr>
          <p:cNvSpPr/>
          <p:nvPr/>
        </p:nvSpPr>
        <p:spPr>
          <a:xfrm>
            <a:off x="2217337" y="1887040"/>
            <a:ext cx="7757326" cy="2938331"/>
          </a:xfrm>
          <a:prstGeom prst="fram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" name="组合 27">
            <a:extLst>
              <a:ext uri="{FF2B5EF4-FFF2-40B4-BE49-F238E27FC236}">
                <a16:creationId xmlns:a16="http://schemas.microsoft.com/office/drawing/2014/main" id="{C58A1403-CCDF-4BA9-3EBC-6167D0ECC1A1}"/>
              </a:ext>
            </a:extLst>
          </p:cNvPr>
          <p:cNvGrpSpPr/>
          <p:nvPr/>
        </p:nvGrpSpPr>
        <p:grpSpPr>
          <a:xfrm rot="1080000">
            <a:off x="1567323" y="890790"/>
            <a:ext cx="1151779" cy="1087806"/>
            <a:chOff x="1502" y="696"/>
            <a:chExt cx="1619" cy="1558"/>
          </a:xfrm>
        </p:grpSpPr>
        <p:grpSp>
          <p:nvGrpSpPr>
            <p:cNvPr id="8" name="组合 25">
              <a:extLst>
                <a:ext uri="{FF2B5EF4-FFF2-40B4-BE49-F238E27FC236}">
                  <a16:creationId xmlns:a16="http://schemas.microsoft.com/office/drawing/2014/main" id="{4689E6F4-D288-1790-E178-0F5F10983702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0" name="十字星 9">
                <a:extLst>
                  <a:ext uri="{FF2B5EF4-FFF2-40B4-BE49-F238E27FC236}">
                    <a16:creationId xmlns:a16="http://schemas.microsoft.com/office/drawing/2014/main" id="{C986FE77-4231-62B3-303A-F8E48202F9FB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椭圆 20">
                <a:extLst>
                  <a:ext uri="{FF2B5EF4-FFF2-40B4-BE49-F238E27FC236}">
                    <a16:creationId xmlns:a16="http://schemas.microsoft.com/office/drawing/2014/main" id="{19AA56A5-FF25-D063-B7E9-B3DFBEBD0A4E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23">
                <a:extLst>
                  <a:ext uri="{FF2B5EF4-FFF2-40B4-BE49-F238E27FC236}">
                    <a16:creationId xmlns:a16="http://schemas.microsoft.com/office/drawing/2014/main" id="{4141806E-B7AD-013A-C942-8EED80BB9FA2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24">
                <a:extLst>
                  <a:ext uri="{FF2B5EF4-FFF2-40B4-BE49-F238E27FC236}">
                    <a16:creationId xmlns:a16="http://schemas.microsoft.com/office/drawing/2014/main" id="{E6AA8A64-4454-0726-81CE-CDDC8CE5DA13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曲线连接符 26">
              <a:extLst>
                <a:ext uri="{FF2B5EF4-FFF2-40B4-BE49-F238E27FC236}">
                  <a16:creationId xmlns:a16="http://schemas.microsoft.com/office/drawing/2014/main" id="{46FE6F64-48F5-258C-36C4-7E9610256A8E}"/>
                </a:ext>
              </a:extLst>
            </p:cNvPr>
            <p:cNvCxnSpPr>
              <a:stCxn id="11" idx="2"/>
              <a:endCxn id="11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任意多边形 53">
            <a:extLst>
              <a:ext uri="{FF2B5EF4-FFF2-40B4-BE49-F238E27FC236}">
                <a16:creationId xmlns:a16="http://schemas.microsoft.com/office/drawing/2014/main" id="{1EDE6168-A29B-DF8C-A809-4601408F79E5}"/>
              </a:ext>
            </a:extLst>
          </p:cNvPr>
          <p:cNvSpPr/>
          <p:nvPr/>
        </p:nvSpPr>
        <p:spPr>
          <a:xfrm>
            <a:off x="7793330" y="3777692"/>
            <a:ext cx="2733535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rgbClr val="CDDFD1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5" name="组合 6">
            <a:extLst>
              <a:ext uri="{FF2B5EF4-FFF2-40B4-BE49-F238E27FC236}">
                <a16:creationId xmlns:a16="http://schemas.microsoft.com/office/drawing/2014/main" id="{BC9EDE59-6FC0-74E2-0435-F080CE7C2F73}"/>
              </a:ext>
            </a:extLst>
          </p:cNvPr>
          <p:cNvGrpSpPr/>
          <p:nvPr/>
        </p:nvGrpSpPr>
        <p:grpSpPr>
          <a:xfrm rot="20700000">
            <a:off x="7445728" y="3828152"/>
            <a:ext cx="1151779" cy="1087806"/>
            <a:chOff x="1502" y="696"/>
            <a:chExt cx="1619" cy="1558"/>
          </a:xfrm>
        </p:grpSpPr>
        <p:grpSp>
          <p:nvGrpSpPr>
            <p:cNvPr id="16" name="组合 7">
              <a:extLst>
                <a:ext uri="{FF2B5EF4-FFF2-40B4-BE49-F238E27FC236}">
                  <a16:creationId xmlns:a16="http://schemas.microsoft.com/office/drawing/2014/main" id="{1D36097D-F4C6-BEBF-B10D-2A10FE6EA7F6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8" name="十字星 8">
                <a:extLst>
                  <a:ext uri="{FF2B5EF4-FFF2-40B4-BE49-F238E27FC236}">
                    <a16:creationId xmlns:a16="http://schemas.microsoft.com/office/drawing/2014/main" id="{D1D14845-2363-21A9-BC1C-3F725DB4E15A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椭圆 10">
                <a:extLst>
                  <a:ext uri="{FF2B5EF4-FFF2-40B4-BE49-F238E27FC236}">
                    <a16:creationId xmlns:a16="http://schemas.microsoft.com/office/drawing/2014/main" id="{403A0C35-940D-1E69-8BB3-59294A1068A5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" name="椭圆 11">
                <a:extLst>
                  <a:ext uri="{FF2B5EF4-FFF2-40B4-BE49-F238E27FC236}">
                    <a16:creationId xmlns:a16="http://schemas.microsoft.com/office/drawing/2014/main" id="{668B01B3-878C-9787-C915-7690BDF6B600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椭圆 12">
                <a:extLst>
                  <a:ext uri="{FF2B5EF4-FFF2-40B4-BE49-F238E27FC236}">
                    <a16:creationId xmlns:a16="http://schemas.microsoft.com/office/drawing/2014/main" id="{82D3CD5E-B68C-99E4-D70D-51C1C426E591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7" name="曲线连接符 13">
              <a:extLst>
                <a:ext uri="{FF2B5EF4-FFF2-40B4-BE49-F238E27FC236}">
                  <a16:creationId xmlns:a16="http://schemas.microsoft.com/office/drawing/2014/main" id="{8139CBD2-5696-6917-B93B-DE6E70DC70CB}"/>
                </a:ext>
              </a:extLst>
            </p:cNvPr>
            <p:cNvCxnSpPr>
              <a:stCxn id="19" idx="2"/>
              <a:endCxn id="19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任意多边形 14">
            <a:extLst>
              <a:ext uri="{FF2B5EF4-FFF2-40B4-BE49-F238E27FC236}">
                <a16:creationId xmlns:a16="http://schemas.microsoft.com/office/drawing/2014/main" id="{92816619-7D0F-C36E-5905-65B36B54A17C}"/>
              </a:ext>
            </a:extLst>
          </p:cNvPr>
          <p:cNvSpPr/>
          <p:nvPr/>
        </p:nvSpPr>
        <p:spPr>
          <a:xfrm>
            <a:off x="8021617" y="3769537"/>
            <a:ext cx="2505248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十字星 39">
            <a:extLst>
              <a:ext uri="{FF2B5EF4-FFF2-40B4-BE49-F238E27FC236}">
                <a16:creationId xmlns:a16="http://schemas.microsoft.com/office/drawing/2014/main" id="{251A125B-C2DF-F357-4C8C-3620C418E375}"/>
              </a:ext>
            </a:extLst>
          </p:cNvPr>
          <p:cNvSpPr/>
          <p:nvPr/>
        </p:nvSpPr>
        <p:spPr>
          <a:xfrm>
            <a:off x="6513426" y="385381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十字星 15">
            <a:extLst>
              <a:ext uri="{FF2B5EF4-FFF2-40B4-BE49-F238E27FC236}">
                <a16:creationId xmlns:a16="http://schemas.microsoft.com/office/drawing/2014/main" id="{17189CAD-0326-4501-7B7B-FA6424A258ED}"/>
              </a:ext>
            </a:extLst>
          </p:cNvPr>
          <p:cNvSpPr/>
          <p:nvPr/>
        </p:nvSpPr>
        <p:spPr>
          <a:xfrm>
            <a:off x="8304761" y="271716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585FDF94-08B1-DF14-4E3D-AAB05E2A81BA}"/>
              </a:ext>
            </a:extLst>
          </p:cNvPr>
          <p:cNvSpPr txBox="1"/>
          <p:nvPr/>
        </p:nvSpPr>
        <p:spPr>
          <a:xfrm>
            <a:off x="1929789" y="2649445"/>
            <a:ext cx="8332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463942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9DC8D532-B33D-A024-465B-E7A8B5D71292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2003D5A-55C8-3118-458F-6671EFE18961}"/>
              </a:ext>
            </a:extLst>
          </p:cNvPr>
          <p:cNvSpPr/>
          <p:nvPr/>
        </p:nvSpPr>
        <p:spPr>
          <a:xfrm>
            <a:off x="2530762" y="1277150"/>
            <a:ext cx="6765217" cy="459480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3FB6F9-3F1D-A9FA-5711-A7E687DCF126}"/>
              </a:ext>
            </a:extLst>
          </p:cNvPr>
          <p:cNvSpPr txBox="1"/>
          <p:nvPr/>
        </p:nvSpPr>
        <p:spPr>
          <a:xfrm>
            <a:off x="3243519" y="1288960"/>
            <a:ext cx="533970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910" indent="306070" algn="ctr">
              <a:lnSpc>
                <a:spcPct val="150000"/>
              </a:lnSpc>
            </a:pPr>
            <a:r>
              <a:rPr lang="zh-TW" altLang="zh-TW" sz="2000" b="1" kern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比對股票之間的相關性</a:t>
            </a:r>
            <a:endParaRPr lang="en-US" altLang="zh-TW" sz="2000" b="1" kern="0" dirty="0">
              <a:solidFill>
                <a:srgbClr val="FF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41910" indent="306070" algn="ctr">
              <a:lnSpc>
                <a:spcPct val="150000"/>
              </a:lnSpc>
            </a:pP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股票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漲，股票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多久之後會漲</a:t>
            </a:r>
            <a:endParaRPr lang="en-US" altLang="zh-TW" sz="2000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1910" indent="306070" algn="ctr">
              <a:lnSpc>
                <a:spcPct val="150000"/>
              </a:lnSpc>
            </a:pP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股票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跌，股票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多久之後會跌</a:t>
            </a:r>
            <a:endParaRPr lang="en-US" altLang="zh-TW" sz="2000" b="1" kern="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1910" indent="306070" algn="ctr">
              <a:lnSpc>
                <a:spcPct val="150000"/>
              </a:lnSpc>
            </a:pPr>
            <a:r>
              <a:rPr lang="zh-TW" altLang="zh-TW" sz="20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並建議使用者選擇</a:t>
            </a:r>
            <a:r>
              <a:rPr lang="zh-TW" altLang="zh-TW" sz="2000" b="1" kern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哪些股票</a:t>
            </a:r>
            <a:r>
              <a:rPr lang="zh-TW" altLang="zh-TW" sz="20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和</a:t>
            </a:r>
            <a:r>
              <a:rPr lang="zh-TW" altLang="zh-TW" sz="2000" b="1" kern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投資時間</a:t>
            </a:r>
            <a:endParaRPr lang="en-US" altLang="zh-TW" sz="2000" b="1" kern="0" dirty="0">
              <a:solidFill>
                <a:srgbClr val="FF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41910" indent="306070" algn="ctr">
              <a:lnSpc>
                <a:spcPct val="150000"/>
              </a:lnSpc>
            </a:pPr>
            <a:endParaRPr lang="en-US" altLang="zh-TW" sz="2000" b="1" kern="0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主要客群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    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想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嘗試量化分析的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高中以上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學生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以及一般民眾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algn="ctr"/>
            <a:endParaRPr lang="en-US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20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市面股票網站做出區分</a:t>
            </a:r>
            <a:endParaRPr lang="en-US" altLang="zh-TW" sz="20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做出 直覺且易操作的介面</a:t>
            </a:r>
            <a:endParaRPr lang="en-US" altLang="zh-TW" sz="2000" b="1" kern="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组合 48">
            <a:extLst>
              <a:ext uri="{FF2B5EF4-FFF2-40B4-BE49-F238E27FC236}">
                <a16:creationId xmlns:a16="http://schemas.microsoft.com/office/drawing/2014/main" id="{D4FCD4CD-2614-721A-6435-F29C3255364D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6" name="组合 49">
              <a:extLst>
                <a:ext uri="{FF2B5EF4-FFF2-40B4-BE49-F238E27FC236}">
                  <a16:creationId xmlns:a16="http://schemas.microsoft.com/office/drawing/2014/main" id="{8C53B875-3855-3CCC-81D4-29ED0D6081FF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8" name="十字星 50">
                <a:extLst>
                  <a:ext uri="{FF2B5EF4-FFF2-40B4-BE49-F238E27FC236}">
                    <a16:creationId xmlns:a16="http://schemas.microsoft.com/office/drawing/2014/main" id="{C9A3736F-1A5E-FAD7-2797-25B36FF6A42A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51">
                <a:extLst>
                  <a:ext uri="{FF2B5EF4-FFF2-40B4-BE49-F238E27FC236}">
                    <a16:creationId xmlns:a16="http://schemas.microsoft.com/office/drawing/2014/main" id="{F38095AE-A564-A00E-1F36-18DDCDF401FE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52">
                <a:extLst>
                  <a:ext uri="{FF2B5EF4-FFF2-40B4-BE49-F238E27FC236}">
                    <a16:creationId xmlns:a16="http://schemas.microsoft.com/office/drawing/2014/main" id="{CA635A0E-C16A-E779-03E3-969B257FAF2A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53">
                <a:extLst>
                  <a:ext uri="{FF2B5EF4-FFF2-40B4-BE49-F238E27FC236}">
                    <a16:creationId xmlns:a16="http://schemas.microsoft.com/office/drawing/2014/main" id="{DA220F5B-6EFC-90D2-14B9-1FA22B298744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" name="曲线连接符 54">
              <a:extLst>
                <a:ext uri="{FF2B5EF4-FFF2-40B4-BE49-F238E27FC236}">
                  <a16:creationId xmlns:a16="http://schemas.microsoft.com/office/drawing/2014/main" id="{9557A343-BCF9-FA45-C8EE-015B43B733BF}"/>
                </a:ext>
              </a:extLst>
            </p:cNvPr>
            <p:cNvCxnSpPr>
              <a:stCxn id="9" idx="2"/>
              <a:endCxn id="9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7">
            <a:extLst>
              <a:ext uri="{FF2B5EF4-FFF2-40B4-BE49-F238E27FC236}">
                <a16:creationId xmlns:a16="http://schemas.microsoft.com/office/drawing/2014/main" id="{3AA2FBE0-5D2D-0129-85E1-34A5306D8F66}"/>
              </a:ext>
            </a:extLst>
          </p:cNvPr>
          <p:cNvSpPr txBox="1"/>
          <p:nvPr/>
        </p:nvSpPr>
        <p:spPr>
          <a:xfrm>
            <a:off x="550729" y="827295"/>
            <a:ext cx="1413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3624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5E4676E0-2DFB-404D-F6DD-CA28FE4D4E23}"/>
              </a:ext>
            </a:extLst>
          </p:cNvPr>
          <p:cNvSpPr/>
          <p:nvPr/>
        </p:nvSpPr>
        <p:spPr>
          <a:xfrm>
            <a:off x="1681760" y="1653470"/>
            <a:ext cx="8861730" cy="3551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图文框 3">
            <a:extLst>
              <a:ext uri="{FF2B5EF4-FFF2-40B4-BE49-F238E27FC236}">
                <a16:creationId xmlns:a16="http://schemas.microsoft.com/office/drawing/2014/main" id="{2EB07EB5-F484-33C5-BD60-187CDA0B63FB}"/>
              </a:ext>
            </a:extLst>
          </p:cNvPr>
          <p:cNvSpPr/>
          <p:nvPr/>
        </p:nvSpPr>
        <p:spPr>
          <a:xfrm>
            <a:off x="2187766" y="1959834"/>
            <a:ext cx="7757326" cy="2938331"/>
          </a:xfrm>
          <a:prstGeom prst="fram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6" name="组合 27">
            <a:extLst>
              <a:ext uri="{FF2B5EF4-FFF2-40B4-BE49-F238E27FC236}">
                <a16:creationId xmlns:a16="http://schemas.microsoft.com/office/drawing/2014/main" id="{7974A2B0-7AE3-6A06-4B1A-B5109686B58A}"/>
              </a:ext>
            </a:extLst>
          </p:cNvPr>
          <p:cNvGrpSpPr/>
          <p:nvPr/>
        </p:nvGrpSpPr>
        <p:grpSpPr>
          <a:xfrm rot="1080000">
            <a:off x="1503113" y="1109567"/>
            <a:ext cx="1151779" cy="1087806"/>
            <a:chOff x="1502" y="696"/>
            <a:chExt cx="1619" cy="1558"/>
          </a:xfrm>
        </p:grpSpPr>
        <p:grpSp>
          <p:nvGrpSpPr>
            <p:cNvPr id="47" name="组合 25">
              <a:extLst>
                <a:ext uri="{FF2B5EF4-FFF2-40B4-BE49-F238E27FC236}">
                  <a16:creationId xmlns:a16="http://schemas.microsoft.com/office/drawing/2014/main" id="{0BE2579F-6485-4267-AF75-A3D3A62F7F7E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49" name="十字星 9">
                <a:extLst>
                  <a:ext uri="{FF2B5EF4-FFF2-40B4-BE49-F238E27FC236}">
                    <a16:creationId xmlns:a16="http://schemas.microsoft.com/office/drawing/2014/main" id="{20C8AD0B-57AE-9E97-B062-023BDB6D8E32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20">
                <a:extLst>
                  <a:ext uri="{FF2B5EF4-FFF2-40B4-BE49-F238E27FC236}">
                    <a16:creationId xmlns:a16="http://schemas.microsoft.com/office/drawing/2014/main" id="{B55E6AEA-B66C-002B-340C-B26ED4733F8E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23">
                <a:extLst>
                  <a:ext uri="{FF2B5EF4-FFF2-40B4-BE49-F238E27FC236}">
                    <a16:creationId xmlns:a16="http://schemas.microsoft.com/office/drawing/2014/main" id="{B94C87FC-7D63-CE44-6173-B06331C3FD1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24">
                <a:extLst>
                  <a:ext uri="{FF2B5EF4-FFF2-40B4-BE49-F238E27FC236}">
                    <a16:creationId xmlns:a16="http://schemas.microsoft.com/office/drawing/2014/main" id="{275EF3FA-DFD4-C0FF-4E7A-2C58C5D86E4E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8" name="曲线连接符 26">
              <a:extLst>
                <a:ext uri="{FF2B5EF4-FFF2-40B4-BE49-F238E27FC236}">
                  <a16:creationId xmlns:a16="http://schemas.microsoft.com/office/drawing/2014/main" id="{54B6F835-EBB2-F114-BB45-883A8D96395F}"/>
                </a:ext>
              </a:extLst>
            </p:cNvPr>
            <p:cNvCxnSpPr>
              <a:stCxn id="50" idx="2"/>
              <a:endCxn id="50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任意多边形 53">
            <a:extLst>
              <a:ext uri="{FF2B5EF4-FFF2-40B4-BE49-F238E27FC236}">
                <a16:creationId xmlns:a16="http://schemas.microsoft.com/office/drawing/2014/main" id="{4F046831-7D67-849C-6DE6-1C876CEFE12E}"/>
              </a:ext>
            </a:extLst>
          </p:cNvPr>
          <p:cNvSpPr/>
          <p:nvPr/>
        </p:nvSpPr>
        <p:spPr>
          <a:xfrm>
            <a:off x="7793330" y="3777692"/>
            <a:ext cx="2733535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rgbClr val="CDDFD1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4" name="组合 6">
            <a:extLst>
              <a:ext uri="{FF2B5EF4-FFF2-40B4-BE49-F238E27FC236}">
                <a16:creationId xmlns:a16="http://schemas.microsoft.com/office/drawing/2014/main" id="{C2342878-7D14-1F84-C2DD-D4EEF20FD6FF}"/>
              </a:ext>
            </a:extLst>
          </p:cNvPr>
          <p:cNvGrpSpPr/>
          <p:nvPr/>
        </p:nvGrpSpPr>
        <p:grpSpPr>
          <a:xfrm rot="20700000">
            <a:off x="8978337" y="3054051"/>
            <a:ext cx="1151779" cy="1087806"/>
            <a:chOff x="1502" y="696"/>
            <a:chExt cx="1619" cy="1558"/>
          </a:xfrm>
        </p:grpSpPr>
        <p:grpSp>
          <p:nvGrpSpPr>
            <p:cNvPr id="55" name="组合 7">
              <a:extLst>
                <a:ext uri="{FF2B5EF4-FFF2-40B4-BE49-F238E27FC236}">
                  <a16:creationId xmlns:a16="http://schemas.microsoft.com/office/drawing/2014/main" id="{D2FBBB87-0747-87AB-80E2-588CA3814470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57" name="十字星 8">
                <a:extLst>
                  <a:ext uri="{FF2B5EF4-FFF2-40B4-BE49-F238E27FC236}">
                    <a16:creationId xmlns:a16="http://schemas.microsoft.com/office/drawing/2014/main" id="{A3B3C0C1-B292-A45A-F261-00523E4A2D0D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10">
                <a:extLst>
                  <a:ext uri="{FF2B5EF4-FFF2-40B4-BE49-F238E27FC236}">
                    <a16:creationId xmlns:a16="http://schemas.microsoft.com/office/drawing/2014/main" id="{1E2495DF-3BF2-6BA5-699A-93B4A8D470C3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11">
                <a:extLst>
                  <a:ext uri="{FF2B5EF4-FFF2-40B4-BE49-F238E27FC236}">
                    <a16:creationId xmlns:a16="http://schemas.microsoft.com/office/drawing/2014/main" id="{826DA9F9-1F57-DD4E-5C94-844ECDFD5015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12">
                <a:extLst>
                  <a:ext uri="{FF2B5EF4-FFF2-40B4-BE49-F238E27FC236}">
                    <a16:creationId xmlns:a16="http://schemas.microsoft.com/office/drawing/2014/main" id="{8CB340AC-9D92-D343-EC9C-9EC9F19441D2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6" name="曲线连接符 13">
              <a:extLst>
                <a:ext uri="{FF2B5EF4-FFF2-40B4-BE49-F238E27FC236}">
                  <a16:creationId xmlns:a16="http://schemas.microsoft.com/office/drawing/2014/main" id="{733EBCC9-52EE-D509-E21E-6893AA8CE61F}"/>
                </a:ext>
              </a:extLst>
            </p:cNvPr>
            <p:cNvCxnSpPr>
              <a:stCxn id="58" idx="2"/>
              <a:endCxn id="58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任意多边形 14">
            <a:extLst>
              <a:ext uri="{FF2B5EF4-FFF2-40B4-BE49-F238E27FC236}">
                <a16:creationId xmlns:a16="http://schemas.microsoft.com/office/drawing/2014/main" id="{B0E63423-E196-2850-6B07-C524D5B09FC6}"/>
              </a:ext>
            </a:extLst>
          </p:cNvPr>
          <p:cNvSpPr/>
          <p:nvPr/>
        </p:nvSpPr>
        <p:spPr>
          <a:xfrm>
            <a:off x="8021617" y="3769537"/>
            <a:ext cx="2505248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十字星 39">
            <a:extLst>
              <a:ext uri="{FF2B5EF4-FFF2-40B4-BE49-F238E27FC236}">
                <a16:creationId xmlns:a16="http://schemas.microsoft.com/office/drawing/2014/main" id="{2DC8FE21-1D02-BCDA-E4A0-7F2B7E340920}"/>
              </a:ext>
            </a:extLst>
          </p:cNvPr>
          <p:cNvSpPr/>
          <p:nvPr/>
        </p:nvSpPr>
        <p:spPr>
          <a:xfrm>
            <a:off x="6513426" y="385381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十字星 15">
            <a:extLst>
              <a:ext uri="{FF2B5EF4-FFF2-40B4-BE49-F238E27FC236}">
                <a16:creationId xmlns:a16="http://schemas.microsoft.com/office/drawing/2014/main" id="{E8BED823-581C-9091-34E4-E25FA6A48CE9}"/>
              </a:ext>
            </a:extLst>
          </p:cNvPr>
          <p:cNvSpPr/>
          <p:nvPr/>
        </p:nvSpPr>
        <p:spPr>
          <a:xfrm>
            <a:off x="8304761" y="271716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4">
            <a:extLst>
              <a:ext uri="{FF2B5EF4-FFF2-40B4-BE49-F238E27FC236}">
                <a16:creationId xmlns:a16="http://schemas.microsoft.com/office/drawing/2014/main" id="{909B8063-D453-8C37-637B-98D577CD5254}"/>
              </a:ext>
            </a:extLst>
          </p:cNvPr>
          <p:cNvSpPr txBox="1"/>
          <p:nvPr/>
        </p:nvSpPr>
        <p:spPr>
          <a:xfrm>
            <a:off x="3003633" y="2874808"/>
            <a:ext cx="6217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60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股票分析相關度</a:t>
            </a:r>
          </a:p>
          <a:p>
            <a:endParaRPr lang="zh-CN" altLang="en-US" sz="60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5105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89143090-157F-C433-42A8-C4E927ADEA8B}"/>
              </a:ext>
            </a:extLst>
          </p:cNvPr>
          <p:cNvSpPr/>
          <p:nvPr/>
        </p:nvSpPr>
        <p:spPr>
          <a:xfrm>
            <a:off x="1" y="885064"/>
            <a:ext cx="12191999" cy="5404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E9C8EF-E72D-35A4-B3AE-B555E63FF1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9" r="18869" b="58779"/>
          <a:stretch/>
        </p:blipFill>
        <p:spPr>
          <a:xfrm>
            <a:off x="1241973" y="2480929"/>
            <a:ext cx="5992246" cy="304752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CB5DE41-E749-248A-6240-3B8B710B0A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95" t="43090" r="48524" b="18824"/>
          <a:stretch/>
        </p:blipFill>
        <p:spPr>
          <a:xfrm>
            <a:off x="8077843" y="1010557"/>
            <a:ext cx="871349" cy="2940743"/>
          </a:xfrm>
          <a:prstGeom prst="rect">
            <a:avLst/>
          </a:prstGeom>
        </p:spPr>
      </p:pic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4A69296E-21A1-6E91-E89B-B9431DF7DB80}"/>
              </a:ext>
            </a:extLst>
          </p:cNvPr>
          <p:cNvCxnSpPr>
            <a:cxnSpLocks/>
          </p:cNvCxnSpPr>
          <p:nvPr/>
        </p:nvCxnSpPr>
        <p:spPr>
          <a:xfrm rot="5400000">
            <a:off x="1971189" y="4622467"/>
            <a:ext cx="1628760" cy="76656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8307F82-EAD1-AB6B-BDD8-7AB65388970D}"/>
              </a:ext>
            </a:extLst>
          </p:cNvPr>
          <p:cNvSpPr txBox="1"/>
          <p:nvPr/>
        </p:nvSpPr>
        <p:spPr>
          <a:xfrm>
            <a:off x="1639003" y="5832420"/>
            <a:ext cx="30596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2.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股票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B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的相差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位移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)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天數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</p:txBody>
      </p:sp>
      <p:cxnSp>
        <p:nvCxnSpPr>
          <p:cNvPr id="15" name="接點: 弧形 14">
            <a:extLst>
              <a:ext uri="{FF2B5EF4-FFF2-40B4-BE49-F238E27FC236}">
                <a16:creationId xmlns:a16="http://schemas.microsoft.com/office/drawing/2014/main" id="{6D8E7003-728B-D472-C6EF-9D48FE04B89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88656" y="2500440"/>
            <a:ext cx="1583143" cy="64411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EC9409-1979-EFCD-ED64-1FF5782823BE}"/>
              </a:ext>
            </a:extLst>
          </p:cNvPr>
          <p:cNvSpPr txBox="1"/>
          <p:nvPr/>
        </p:nvSpPr>
        <p:spPr>
          <a:xfrm>
            <a:off x="1758168" y="1309853"/>
            <a:ext cx="21075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1.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使用者可選擇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  <a:p>
            <a:pPr algn="l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日期區間的股票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9B7333E-5B20-7EBB-86D5-1EAF53985EE8}"/>
              </a:ext>
            </a:extLst>
          </p:cNvPr>
          <p:cNvSpPr txBox="1"/>
          <p:nvPr/>
        </p:nvSpPr>
        <p:spPr>
          <a:xfrm>
            <a:off x="8974727" y="1078365"/>
            <a:ext cx="21533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4.</a:t>
            </a:r>
            <a:r>
              <a:rPr lang="zh-TW" altLang="en-US" sz="20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 </a:t>
            </a:r>
            <a:endParaRPr lang="en-US" altLang="zh-TW" sz="2000" b="1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  <a:p>
            <a:pPr algn="ctr"/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  <a:p>
            <a:pPr algn="ctr"/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A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漲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B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也漲的機率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  <a:p>
            <a:pPr algn="ctr"/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  <a:p>
            <a:pPr algn="ctr"/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  <a:p>
            <a:pPr algn="ctr"/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  <a:p>
            <a:pPr algn="ctr"/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A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跌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B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也跌的機率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</p:txBody>
      </p:sp>
      <p:cxnSp>
        <p:nvCxnSpPr>
          <p:cNvPr id="2" name="接點: 弧形 1">
            <a:extLst>
              <a:ext uri="{FF2B5EF4-FFF2-40B4-BE49-F238E27FC236}">
                <a16:creationId xmlns:a16="http://schemas.microsoft.com/office/drawing/2014/main" id="{089C0E0E-FD5B-0511-0A15-BC9FAB3EC564}"/>
              </a:ext>
            </a:extLst>
          </p:cNvPr>
          <p:cNvCxnSpPr>
            <a:cxnSpLocks/>
          </p:cNvCxnSpPr>
          <p:nvPr/>
        </p:nvCxnSpPr>
        <p:spPr>
          <a:xfrm rot="16200000" flipV="1">
            <a:off x="4290352" y="2406859"/>
            <a:ext cx="730125" cy="270331"/>
          </a:xfrm>
          <a:prstGeom prst="curvedConnector3">
            <a:avLst>
              <a:gd name="adj1" fmla="val 5000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7EB23ED4-1C41-7900-5347-584476972162}"/>
              </a:ext>
            </a:extLst>
          </p:cNvPr>
          <p:cNvSpPr txBox="1"/>
          <p:nvPr/>
        </p:nvSpPr>
        <p:spPr>
          <a:xfrm>
            <a:off x="4062226" y="1789143"/>
            <a:ext cx="994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股票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A</a:t>
            </a:r>
          </a:p>
        </p:txBody>
      </p:sp>
      <p:cxnSp>
        <p:nvCxnSpPr>
          <p:cNvPr id="5" name="接點: 弧形 4">
            <a:extLst>
              <a:ext uri="{FF2B5EF4-FFF2-40B4-BE49-F238E27FC236}">
                <a16:creationId xmlns:a16="http://schemas.microsoft.com/office/drawing/2014/main" id="{2980FBAC-F132-0573-82AE-A612FC14340F}"/>
              </a:ext>
            </a:extLst>
          </p:cNvPr>
          <p:cNvCxnSpPr>
            <a:cxnSpLocks/>
            <a:endCxn id="12" idx="2"/>
          </p:cNvCxnSpPr>
          <p:nvPr/>
        </p:nvCxnSpPr>
        <p:spPr>
          <a:xfrm rot="5400000" flipH="1" flipV="1">
            <a:off x="5219831" y="2307361"/>
            <a:ext cx="735458" cy="49924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A62B18-94E8-8001-16FC-FDFFFE77AD0F}"/>
              </a:ext>
            </a:extLst>
          </p:cNvPr>
          <p:cNvSpPr txBox="1"/>
          <p:nvPr/>
        </p:nvSpPr>
        <p:spPr>
          <a:xfrm>
            <a:off x="5339876" y="1789143"/>
            <a:ext cx="994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股票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B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13EEBFB-1740-D9DE-FCAF-7843F82566E4}"/>
              </a:ext>
            </a:extLst>
          </p:cNvPr>
          <p:cNvSpPr txBox="1"/>
          <p:nvPr/>
        </p:nvSpPr>
        <p:spPr>
          <a:xfrm>
            <a:off x="5621560" y="5632365"/>
            <a:ext cx="22804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3.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會得出四種組合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</p:txBody>
      </p:sp>
      <p:grpSp>
        <p:nvGrpSpPr>
          <p:cNvPr id="34" name="组合 48">
            <a:extLst>
              <a:ext uri="{FF2B5EF4-FFF2-40B4-BE49-F238E27FC236}">
                <a16:creationId xmlns:a16="http://schemas.microsoft.com/office/drawing/2014/main" id="{3B3DAF18-640C-57C8-7632-5E6EBC9B186C}"/>
              </a:ext>
            </a:extLst>
          </p:cNvPr>
          <p:cNvGrpSpPr/>
          <p:nvPr/>
        </p:nvGrpSpPr>
        <p:grpSpPr>
          <a:xfrm rot="20758955">
            <a:off x="355514" y="-117925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35" name="组合 49">
              <a:extLst>
                <a:ext uri="{FF2B5EF4-FFF2-40B4-BE49-F238E27FC236}">
                  <a16:creationId xmlns:a16="http://schemas.microsoft.com/office/drawing/2014/main" id="{C312706E-4F29-C0BF-4EEC-74D7E3D120A5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37" name="十字星 50">
                <a:extLst>
                  <a:ext uri="{FF2B5EF4-FFF2-40B4-BE49-F238E27FC236}">
                    <a16:creationId xmlns:a16="http://schemas.microsoft.com/office/drawing/2014/main" id="{F28C46B4-5C89-7148-B211-DD02922EE850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51">
                <a:extLst>
                  <a:ext uri="{FF2B5EF4-FFF2-40B4-BE49-F238E27FC236}">
                    <a16:creationId xmlns:a16="http://schemas.microsoft.com/office/drawing/2014/main" id="{12373E6D-0543-AD84-6E69-B90C017D8763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52">
                <a:extLst>
                  <a:ext uri="{FF2B5EF4-FFF2-40B4-BE49-F238E27FC236}">
                    <a16:creationId xmlns:a16="http://schemas.microsoft.com/office/drawing/2014/main" id="{E4DA6902-748C-D13E-9170-CD12F803B801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53">
                <a:extLst>
                  <a:ext uri="{FF2B5EF4-FFF2-40B4-BE49-F238E27FC236}">
                    <a16:creationId xmlns:a16="http://schemas.microsoft.com/office/drawing/2014/main" id="{2446B3F9-D263-4BEF-A93C-415E16927655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6" name="曲线连接符 54">
              <a:extLst>
                <a:ext uri="{FF2B5EF4-FFF2-40B4-BE49-F238E27FC236}">
                  <a16:creationId xmlns:a16="http://schemas.microsoft.com/office/drawing/2014/main" id="{BE2E144D-697B-F4E1-8D47-37A8F854EDE8}"/>
                </a:ext>
              </a:extLst>
            </p:cNvPr>
            <p:cNvCxnSpPr>
              <a:stCxn id="38" idx="2"/>
              <a:endCxn id="38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7">
            <a:extLst>
              <a:ext uri="{FF2B5EF4-FFF2-40B4-BE49-F238E27FC236}">
                <a16:creationId xmlns:a16="http://schemas.microsoft.com/office/drawing/2014/main" id="{4E525A5F-12AD-C58C-8ECA-0525CA8E84BA}"/>
              </a:ext>
            </a:extLst>
          </p:cNvPr>
          <p:cNvSpPr txBox="1"/>
          <p:nvPr/>
        </p:nvSpPr>
        <p:spPr>
          <a:xfrm>
            <a:off x="332418" y="468530"/>
            <a:ext cx="1819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股票相關度</a:t>
            </a:r>
            <a:endParaRPr lang="en-US" altLang="zh-TW" sz="24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五步驟</a:t>
            </a:r>
            <a:endParaRPr lang="zh-CN" altLang="en-US" sz="24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624C3BAF-CE4C-6FFD-68BE-4DBEB657FB55}"/>
              </a:ext>
            </a:extLst>
          </p:cNvPr>
          <p:cNvSpPr/>
          <p:nvPr/>
        </p:nvSpPr>
        <p:spPr>
          <a:xfrm>
            <a:off x="6189858" y="2718541"/>
            <a:ext cx="644119" cy="257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3" name="接點: 弧形 42">
            <a:extLst>
              <a:ext uri="{FF2B5EF4-FFF2-40B4-BE49-F238E27FC236}">
                <a16:creationId xmlns:a16="http://schemas.microsoft.com/office/drawing/2014/main" id="{36CBC0AE-5A4E-79F5-988D-457C2CCB5BE6}"/>
              </a:ext>
            </a:extLst>
          </p:cNvPr>
          <p:cNvCxnSpPr>
            <a:cxnSpLocks/>
            <a:endCxn id="25" idx="0"/>
          </p:cNvCxnSpPr>
          <p:nvPr/>
        </p:nvCxnSpPr>
        <p:spPr>
          <a:xfrm rot="16200000" flipH="1">
            <a:off x="6458243" y="5328814"/>
            <a:ext cx="345098" cy="26200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115F3BC-FE00-DEF6-DA86-18DDC60C452D}"/>
              </a:ext>
            </a:extLst>
          </p:cNvPr>
          <p:cNvSpPr txBox="1"/>
          <p:nvPr/>
        </p:nvSpPr>
        <p:spPr>
          <a:xfrm>
            <a:off x="8157082" y="4246963"/>
            <a:ext cx="370309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5.</a:t>
            </a:r>
            <a:r>
              <a:rPr lang="zh-TW" altLang="en-US" sz="20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 </a:t>
            </a:r>
            <a:endParaRPr lang="en-US" altLang="zh-TW" sz="2000" b="1" dirty="0"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  <a:p>
            <a:pPr algn="ctr"/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系統再將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  <a:p>
            <a:pPr algn="ctr"/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多個位移天數整合起來比較</a:t>
            </a:r>
            <a:endParaRPr lang="en-US" altLang="zh-TW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最後得出排名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3606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7A9B94-1040-F3F8-A921-52D0A61E0E64}"/>
              </a:ext>
            </a:extLst>
          </p:cNvPr>
          <p:cNvSpPr/>
          <p:nvPr/>
        </p:nvSpPr>
        <p:spPr>
          <a:xfrm>
            <a:off x="1680522" y="1408047"/>
            <a:ext cx="9225778" cy="398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图文框 3">
            <a:extLst>
              <a:ext uri="{FF2B5EF4-FFF2-40B4-BE49-F238E27FC236}">
                <a16:creationId xmlns:a16="http://schemas.microsoft.com/office/drawing/2014/main" id="{CF1A001C-F619-6B64-3A54-600B09D18DF4}"/>
              </a:ext>
            </a:extLst>
          </p:cNvPr>
          <p:cNvSpPr/>
          <p:nvPr/>
        </p:nvSpPr>
        <p:spPr>
          <a:xfrm>
            <a:off x="1994527" y="1761557"/>
            <a:ext cx="8298845" cy="3319676"/>
          </a:xfrm>
          <a:prstGeom prst="fram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" name="组合 27">
            <a:extLst>
              <a:ext uri="{FF2B5EF4-FFF2-40B4-BE49-F238E27FC236}">
                <a16:creationId xmlns:a16="http://schemas.microsoft.com/office/drawing/2014/main" id="{C58A1403-CCDF-4BA9-3EBC-6167D0ECC1A1}"/>
              </a:ext>
            </a:extLst>
          </p:cNvPr>
          <p:cNvGrpSpPr/>
          <p:nvPr/>
        </p:nvGrpSpPr>
        <p:grpSpPr>
          <a:xfrm rot="1080000">
            <a:off x="1460702" y="871844"/>
            <a:ext cx="1567292" cy="1380868"/>
            <a:chOff x="1502" y="696"/>
            <a:chExt cx="1619" cy="1558"/>
          </a:xfrm>
        </p:grpSpPr>
        <p:grpSp>
          <p:nvGrpSpPr>
            <p:cNvPr id="8" name="组合 25">
              <a:extLst>
                <a:ext uri="{FF2B5EF4-FFF2-40B4-BE49-F238E27FC236}">
                  <a16:creationId xmlns:a16="http://schemas.microsoft.com/office/drawing/2014/main" id="{4689E6F4-D288-1790-E178-0F5F10983702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0" name="十字星 9">
                <a:extLst>
                  <a:ext uri="{FF2B5EF4-FFF2-40B4-BE49-F238E27FC236}">
                    <a16:creationId xmlns:a16="http://schemas.microsoft.com/office/drawing/2014/main" id="{C986FE77-4231-62B3-303A-F8E48202F9FB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椭圆 20">
                <a:extLst>
                  <a:ext uri="{FF2B5EF4-FFF2-40B4-BE49-F238E27FC236}">
                    <a16:creationId xmlns:a16="http://schemas.microsoft.com/office/drawing/2014/main" id="{19AA56A5-FF25-D063-B7E9-B3DFBEBD0A4E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23">
                <a:extLst>
                  <a:ext uri="{FF2B5EF4-FFF2-40B4-BE49-F238E27FC236}">
                    <a16:creationId xmlns:a16="http://schemas.microsoft.com/office/drawing/2014/main" id="{4141806E-B7AD-013A-C942-8EED80BB9FA2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24">
                <a:extLst>
                  <a:ext uri="{FF2B5EF4-FFF2-40B4-BE49-F238E27FC236}">
                    <a16:creationId xmlns:a16="http://schemas.microsoft.com/office/drawing/2014/main" id="{E6AA8A64-4454-0726-81CE-CDDC8CE5DA13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曲线连接符 26">
              <a:extLst>
                <a:ext uri="{FF2B5EF4-FFF2-40B4-BE49-F238E27FC236}">
                  <a16:creationId xmlns:a16="http://schemas.microsoft.com/office/drawing/2014/main" id="{46FE6F64-48F5-258C-36C4-7E9610256A8E}"/>
                </a:ext>
              </a:extLst>
            </p:cNvPr>
            <p:cNvCxnSpPr>
              <a:stCxn id="11" idx="2"/>
              <a:endCxn id="11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任意多边形 53">
            <a:extLst>
              <a:ext uri="{FF2B5EF4-FFF2-40B4-BE49-F238E27FC236}">
                <a16:creationId xmlns:a16="http://schemas.microsoft.com/office/drawing/2014/main" id="{1EDE6168-A29B-DF8C-A809-4601408F79E5}"/>
              </a:ext>
            </a:extLst>
          </p:cNvPr>
          <p:cNvSpPr/>
          <p:nvPr/>
        </p:nvSpPr>
        <p:spPr>
          <a:xfrm>
            <a:off x="8149404" y="3920262"/>
            <a:ext cx="2733535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rgbClr val="CDDFD1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5" name="组合 6">
            <a:extLst>
              <a:ext uri="{FF2B5EF4-FFF2-40B4-BE49-F238E27FC236}">
                <a16:creationId xmlns:a16="http://schemas.microsoft.com/office/drawing/2014/main" id="{BC9EDE59-6FC0-74E2-0435-F080CE7C2F73}"/>
              </a:ext>
            </a:extLst>
          </p:cNvPr>
          <p:cNvGrpSpPr/>
          <p:nvPr/>
        </p:nvGrpSpPr>
        <p:grpSpPr>
          <a:xfrm rot="20700000">
            <a:off x="9435960" y="3163520"/>
            <a:ext cx="1151779" cy="1087806"/>
            <a:chOff x="1502" y="696"/>
            <a:chExt cx="1619" cy="1558"/>
          </a:xfrm>
        </p:grpSpPr>
        <p:grpSp>
          <p:nvGrpSpPr>
            <p:cNvPr id="16" name="组合 7">
              <a:extLst>
                <a:ext uri="{FF2B5EF4-FFF2-40B4-BE49-F238E27FC236}">
                  <a16:creationId xmlns:a16="http://schemas.microsoft.com/office/drawing/2014/main" id="{1D36097D-F4C6-BEBF-B10D-2A10FE6EA7F6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8" name="十字星 8">
                <a:extLst>
                  <a:ext uri="{FF2B5EF4-FFF2-40B4-BE49-F238E27FC236}">
                    <a16:creationId xmlns:a16="http://schemas.microsoft.com/office/drawing/2014/main" id="{D1D14845-2363-21A9-BC1C-3F725DB4E15A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椭圆 10">
                <a:extLst>
                  <a:ext uri="{FF2B5EF4-FFF2-40B4-BE49-F238E27FC236}">
                    <a16:creationId xmlns:a16="http://schemas.microsoft.com/office/drawing/2014/main" id="{403A0C35-940D-1E69-8BB3-59294A1068A5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" name="椭圆 11">
                <a:extLst>
                  <a:ext uri="{FF2B5EF4-FFF2-40B4-BE49-F238E27FC236}">
                    <a16:creationId xmlns:a16="http://schemas.microsoft.com/office/drawing/2014/main" id="{668B01B3-878C-9787-C915-7690BDF6B600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椭圆 12">
                <a:extLst>
                  <a:ext uri="{FF2B5EF4-FFF2-40B4-BE49-F238E27FC236}">
                    <a16:creationId xmlns:a16="http://schemas.microsoft.com/office/drawing/2014/main" id="{82D3CD5E-B68C-99E4-D70D-51C1C426E591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7" name="曲线连接符 13">
              <a:extLst>
                <a:ext uri="{FF2B5EF4-FFF2-40B4-BE49-F238E27FC236}">
                  <a16:creationId xmlns:a16="http://schemas.microsoft.com/office/drawing/2014/main" id="{8139CBD2-5696-6917-B93B-DE6E70DC70CB}"/>
                </a:ext>
              </a:extLst>
            </p:cNvPr>
            <p:cNvCxnSpPr>
              <a:stCxn id="19" idx="2"/>
              <a:endCxn id="19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任意多边形 14">
            <a:extLst>
              <a:ext uri="{FF2B5EF4-FFF2-40B4-BE49-F238E27FC236}">
                <a16:creationId xmlns:a16="http://schemas.microsoft.com/office/drawing/2014/main" id="{92816619-7D0F-C36E-5905-65B36B54A17C}"/>
              </a:ext>
            </a:extLst>
          </p:cNvPr>
          <p:cNvSpPr/>
          <p:nvPr/>
        </p:nvSpPr>
        <p:spPr>
          <a:xfrm>
            <a:off x="8385814" y="3973274"/>
            <a:ext cx="2505248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十字星 39">
            <a:extLst>
              <a:ext uri="{FF2B5EF4-FFF2-40B4-BE49-F238E27FC236}">
                <a16:creationId xmlns:a16="http://schemas.microsoft.com/office/drawing/2014/main" id="{251A125B-C2DF-F357-4C8C-3620C418E375}"/>
              </a:ext>
            </a:extLst>
          </p:cNvPr>
          <p:cNvSpPr/>
          <p:nvPr/>
        </p:nvSpPr>
        <p:spPr>
          <a:xfrm>
            <a:off x="6513426" y="385381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十字星 15">
            <a:extLst>
              <a:ext uri="{FF2B5EF4-FFF2-40B4-BE49-F238E27FC236}">
                <a16:creationId xmlns:a16="http://schemas.microsoft.com/office/drawing/2014/main" id="{17189CAD-0326-4501-7B7B-FA6424A258ED}"/>
              </a:ext>
            </a:extLst>
          </p:cNvPr>
          <p:cNvSpPr/>
          <p:nvPr/>
        </p:nvSpPr>
        <p:spPr>
          <a:xfrm>
            <a:off x="8304761" y="271716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585FDF94-08B1-DF14-4E3D-AAB05E2A81BA}"/>
              </a:ext>
            </a:extLst>
          </p:cNvPr>
          <p:cNvSpPr txBox="1"/>
          <p:nvPr/>
        </p:nvSpPr>
        <p:spPr>
          <a:xfrm>
            <a:off x="1831546" y="2766372"/>
            <a:ext cx="85289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3.</a:t>
            </a:r>
            <a:r>
              <a:rPr kumimoji="0" lang="zh-TW" altLang="en-US" sz="8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研究成果</a:t>
            </a:r>
          </a:p>
        </p:txBody>
      </p:sp>
    </p:spTree>
    <p:extLst>
      <p:ext uri="{BB962C8B-B14F-4D97-AF65-F5344CB8AC3E}">
        <p14:creationId xmlns:p14="http://schemas.microsoft.com/office/powerpoint/2010/main" val="1927333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41020" y="410937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541020" y="758875"/>
            <a:ext cx="203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研究成果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6BD10E4-CFA1-3C36-A297-CA7ED3035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00" y="22082"/>
            <a:ext cx="9480173" cy="743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60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7A9B94-1040-F3F8-A921-52D0A61E0E64}"/>
              </a:ext>
            </a:extLst>
          </p:cNvPr>
          <p:cNvSpPr/>
          <p:nvPr/>
        </p:nvSpPr>
        <p:spPr>
          <a:xfrm>
            <a:off x="1680522" y="1408047"/>
            <a:ext cx="9225778" cy="398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图文框 3">
            <a:extLst>
              <a:ext uri="{FF2B5EF4-FFF2-40B4-BE49-F238E27FC236}">
                <a16:creationId xmlns:a16="http://schemas.microsoft.com/office/drawing/2014/main" id="{CF1A001C-F619-6B64-3A54-600B09D18DF4}"/>
              </a:ext>
            </a:extLst>
          </p:cNvPr>
          <p:cNvSpPr/>
          <p:nvPr/>
        </p:nvSpPr>
        <p:spPr>
          <a:xfrm>
            <a:off x="1994527" y="1761557"/>
            <a:ext cx="8298845" cy="3319676"/>
          </a:xfrm>
          <a:prstGeom prst="fram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" name="组合 27">
            <a:extLst>
              <a:ext uri="{FF2B5EF4-FFF2-40B4-BE49-F238E27FC236}">
                <a16:creationId xmlns:a16="http://schemas.microsoft.com/office/drawing/2014/main" id="{C58A1403-CCDF-4BA9-3EBC-6167D0ECC1A1}"/>
              </a:ext>
            </a:extLst>
          </p:cNvPr>
          <p:cNvGrpSpPr/>
          <p:nvPr/>
        </p:nvGrpSpPr>
        <p:grpSpPr>
          <a:xfrm rot="1080000">
            <a:off x="1460702" y="871844"/>
            <a:ext cx="1567292" cy="1380868"/>
            <a:chOff x="1502" y="696"/>
            <a:chExt cx="1619" cy="1558"/>
          </a:xfrm>
        </p:grpSpPr>
        <p:grpSp>
          <p:nvGrpSpPr>
            <p:cNvPr id="8" name="组合 25">
              <a:extLst>
                <a:ext uri="{FF2B5EF4-FFF2-40B4-BE49-F238E27FC236}">
                  <a16:creationId xmlns:a16="http://schemas.microsoft.com/office/drawing/2014/main" id="{4689E6F4-D288-1790-E178-0F5F10983702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0" name="十字星 9">
                <a:extLst>
                  <a:ext uri="{FF2B5EF4-FFF2-40B4-BE49-F238E27FC236}">
                    <a16:creationId xmlns:a16="http://schemas.microsoft.com/office/drawing/2014/main" id="{C986FE77-4231-62B3-303A-F8E48202F9FB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椭圆 20">
                <a:extLst>
                  <a:ext uri="{FF2B5EF4-FFF2-40B4-BE49-F238E27FC236}">
                    <a16:creationId xmlns:a16="http://schemas.microsoft.com/office/drawing/2014/main" id="{19AA56A5-FF25-D063-B7E9-B3DFBEBD0A4E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23">
                <a:extLst>
                  <a:ext uri="{FF2B5EF4-FFF2-40B4-BE49-F238E27FC236}">
                    <a16:creationId xmlns:a16="http://schemas.microsoft.com/office/drawing/2014/main" id="{4141806E-B7AD-013A-C942-8EED80BB9FA2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24">
                <a:extLst>
                  <a:ext uri="{FF2B5EF4-FFF2-40B4-BE49-F238E27FC236}">
                    <a16:creationId xmlns:a16="http://schemas.microsoft.com/office/drawing/2014/main" id="{E6AA8A64-4454-0726-81CE-CDDC8CE5DA13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曲线连接符 26">
              <a:extLst>
                <a:ext uri="{FF2B5EF4-FFF2-40B4-BE49-F238E27FC236}">
                  <a16:creationId xmlns:a16="http://schemas.microsoft.com/office/drawing/2014/main" id="{46FE6F64-48F5-258C-36C4-7E9610256A8E}"/>
                </a:ext>
              </a:extLst>
            </p:cNvPr>
            <p:cNvCxnSpPr>
              <a:stCxn id="11" idx="2"/>
              <a:endCxn id="11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任意多边形 53">
            <a:extLst>
              <a:ext uri="{FF2B5EF4-FFF2-40B4-BE49-F238E27FC236}">
                <a16:creationId xmlns:a16="http://schemas.microsoft.com/office/drawing/2014/main" id="{1EDE6168-A29B-DF8C-A809-4601408F79E5}"/>
              </a:ext>
            </a:extLst>
          </p:cNvPr>
          <p:cNvSpPr/>
          <p:nvPr/>
        </p:nvSpPr>
        <p:spPr>
          <a:xfrm>
            <a:off x="8149404" y="3920262"/>
            <a:ext cx="2733535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rgbClr val="CDDFD1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5" name="组合 6">
            <a:extLst>
              <a:ext uri="{FF2B5EF4-FFF2-40B4-BE49-F238E27FC236}">
                <a16:creationId xmlns:a16="http://schemas.microsoft.com/office/drawing/2014/main" id="{BC9EDE59-6FC0-74E2-0435-F080CE7C2F73}"/>
              </a:ext>
            </a:extLst>
          </p:cNvPr>
          <p:cNvGrpSpPr/>
          <p:nvPr/>
        </p:nvGrpSpPr>
        <p:grpSpPr>
          <a:xfrm rot="20700000">
            <a:off x="9435960" y="3163520"/>
            <a:ext cx="1151779" cy="1087806"/>
            <a:chOff x="1502" y="696"/>
            <a:chExt cx="1619" cy="1558"/>
          </a:xfrm>
        </p:grpSpPr>
        <p:grpSp>
          <p:nvGrpSpPr>
            <p:cNvPr id="16" name="组合 7">
              <a:extLst>
                <a:ext uri="{FF2B5EF4-FFF2-40B4-BE49-F238E27FC236}">
                  <a16:creationId xmlns:a16="http://schemas.microsoft.com/office/drawing/2014/main" id="{1D36097D-F4C6-BEBF-B10D-2A10FE6EA7F6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8" name="十字星 8">
                <a:extLst>
                  <a:ext uri="{FF2B5EF4-FFF2-40B4-BE49-F238E27FC236}">
                    <a16:creationId xmlns:a16="http://schemas.microsoft.com/office/drawing/2014/main" id="{D1D14845-2363-21A9-BC1C-3F725DB4E15A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椭圆 10">
                <a:extLst>
                  <a:ext uri="{FF2B5EF4-FFF2-40B4-BE49-F238E27FC236}">
                    <a16:creationId xmlns:a16="http://schemas.microsoft.com/office/drawing/2014/main" id="{403A0C35-940D-1E69-8BB3-59294A1068A5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" name="椭圆 11">
                <a:extLst>
                  <a:ext uri="{FF2B5EF4-FFF2-40B4-BE49-F238E27FC236}">
                    <a16:creationId xmlns:a16="http://schemas.microsoft.com/office/drawing/2014/main" id="{668B01B3-878C-9787-C915-7690BDF6B600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椭圆 12">
                <a:extLst>
                  <a:ext uri="{FF2B5EF4-FFF2-40B4-BE49-F238E27FC236}">
                    <a16:creationId xmlns:a16="http://schemas.microsoft.com/office/drawing/2014/main" id="{82D3CD5E-B68C-99E4-D70D-51C1C426E591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7" name="曲线连接符 13">
              <a:extLst>
                <a:ext uri="{FF2B5EF4-FFF2-40B4-BE49-F238E27FC236}">
                  <a16:creationId xmlns:a16="http://schemas.microsoft.com/office/drawing/2014/main" id="{8139CBD2-5696-6917-B93B-DE6E70DC70CB}"/>
                </a:ext>
              </a:extLst>
            </p:cNvPr>
            <p:cNvCxnSpPr>
              <a:stCxn id="19" idx="2"/>
              <a:endCxn id="19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任意多边形 14">
            <a:extLst>
              <a:ext uri="{FF2B5EF4-FFF2-40B4-BE49-F238E27FC236}">
                <a16:creationId xmlns:a16="http://schemas.microsoft.com/office/drawing/2014/main" id="{92816619-7D0F-C36E-5905-65B36B54A17C}"/>
              </a:ext>
            </a:extLst>
          </p:cNvPr>
          <p:cNvSpPr/>
          <p:nvPr/>
        </p:nvSpPr>
        <p:spPr>
          <a:xfrm>
            <a:off x="8385814" y="3973274"/>
            <a:ext cx="2505248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十字星 39">
            <a:extLst>
              <a:ext uri="{FF2B5EF4-FFF2-40B4-BE49-F238E27FC236}">
                <a16:creationId xmlns:a16="http://schemas.microsoft.com/office/drawing/2014/main" id="{251A125B-C2DF-F357-4C8C-3620C418E375}"/>
              </a:ext>
            </a:extLst>
          </p:cNvPr>
          <p:cNvSpPr/>
          <p:nvPr/>
        </p:nvSpPr>
        <p:spPr>
          <a:xfrm>
            <a:off x="6513426" y="385381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十字星 15">
            <a:extLst>
              <a:ext uri="{FF2B5EF4-FFF2-40B4-BE49-F238E27FC236}">
                <a16:creationId xmlns:a16="http://schemas.microsoft.com/office/drawing/2014/main" id="{17189CAD-0326-4501-7B7B-FA6424A258ED}"/>
              </a:ext>
            </a:extLst>
          </p:cNvPr>
          <p:cNvSpPr/>
          <p:nvPr/>
        </p:nvSpPr>
        <p:spPr>
          <a:xfrm>
            <a:off x="8304761" y="271716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585FDF94-08B1-DF14-4E3D-AAB05E2A81BA}"/>
              </a:ext>
            </a:extLst>
          </p:cNvPr>
          <p:cNvSpPr txBox="1"/>
          <p:nvPr/>
        </p:nvSpPr>
        <p:spPr>
          <a:xfrm>
            <a:off x="1831546" y="1510069"/>
            <a:ext cx="85289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3-1</a:t>
            </a:r>
          </a:p>
          <a:p>
            <a:pPr algn="ctr"/>
            <a:r>
              <a:rPr lang="zh-TW" altLang="en-US" sz="80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研究成果</a:t>
            </a:r>
          </a:p>
          <a:p>
            <a:pPr algn="ctr"/>
            <a:r>
              <a:rPr kumimoji="0" lang="zh-T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所有股票比對</a:t>
            </a:r>
          </a:p>
        </p:txBody>
      </p:sp>
    </p:spTree>
    <p:extLst>
      <p:ext uri="{BB962C8B-B14F-4D97-AF65-F5344CB8AC3E}">
        <p14:creationId xmlns:p14="http://schemas.microsoft.com/office/powerpoint/2010/main" val="33450623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7044</TotalTime>
  <Words>648</Words>
  <Application>Microsoft Office PowerPoint</Application>
  <PresentationFormat>寬螢幕</PresentationFormat>
  <Paragraphs>137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9" baseType="lpstr">
      <vt:lpstr>仿宋</vt:lpstr>
      <vt:lpstr>微軟正黑體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張雁筑</dc:creator>
  <cp:lastModifiedBy>則閔 陳</cp:lastModifiedBy>
  <cp:revision>125</cp:revision>
  <dcterms:created xsi:type="dcterms:W3CDTF">2022-05-31T06:38:35Z</dcterms:created>
  <dcterms:modified xsi:type="dcterms:W3CDTF">2022-12-04T15:10:23Z</dcterms:modified>
</cp:coreProperties>
</file>